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6" r:id="rId7"/>
    <p:sldId id="264" r:id="rId8"/>
    <p:sldId id="265" r:id="rId9"/>
    <p:sldId id="267" r:id="rId10"/>
    <p:sldId id="261" r:id="rId11"/>
    <p:sldId id="262" r:id="rId12"/>
    <p:sldId id="268" r:id="rId13"/>
    <p:sldId id="269" r:id="rId14"/>
    <p:sldId id="273" r:id="rId15"/>
    <p:sldId id="275" r:id="rId16"/>
    <p:sldId id="272" r:id="rId17"/>
    <p:sldId id="270" r:id="rId1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62D-A658-40E6-A19B-CDFAD272DAD9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9584-D1AC-4A6F-90DB-C30430A2BC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814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62D-A658-40E6-A19B-CDFAD272DAD9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9584-D1AC-4A6F-90DB-C30430A2BC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1699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62D-A658-40E6-A19B-CDFAD272DAD9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9584-D1AC-4A6F-90DB-C30430A2BC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180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62D-A658-40E6-A19B-CDFAD272DAD9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9584-D1AC-4A6F-90DB-C30430A2BC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1844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62D-A658-40E6-A19B-CDFAD272DAD9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9584-D1AC-4A6F-90DB-C30430A2BC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8817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62D-A658-40E6-A19B-CDFAD272DAD9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9584-D1AC-4A6F-90DB-C30430A2BC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2233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62D-A658-40E6-A19B-CDFAD272DAD9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9584-D1AC-4A6F-90DB-C30430A2BC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3175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62D-A658-40E6-A19B-CDFAD272DAD9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9584-D1AC-4A6F-90DB-C30430A2BC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884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62D-A658-40E6-A19B-CDFAD272DAD9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9584-D1AC-4A6F-90DB-C30430A2BC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2619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62D-A658-40E6-A19B-CDFAD272DAD9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9584-D1AC-4A6F-90DB-C30430A2BC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8036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62D-A658-40E6-A19B-CDFAD272DAD9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9584-D1AC-4A6F-90DB-C30430A2BC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1468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0562D-A658-40E6-A19B-CDFAD272DAD9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99584-D1AC-4A6F-90DB-C30430A2BC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1130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Reverse Mortgage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指導教授</a:t>
            </a:r>
            <a:r>
              <a:rPr lang="en-US" altLang="zh-TW" dirty="0" smtClean="0"/>
              <a:t>:</a:t>
            </a:r>
            <a:r>
              <a:rPr lang="zh-TW" altLang="en-US" dirty="0" smtClean="0"/>
              <a:t> 戴天時</a:t>
            </a:r>
            <a:endParaRPr lang="en-US" altLang="zh-TW" dirty="0" smtClean="0"/>
          </a:p>
          <a:p>
            <a:r>
              <a:rPr lang="zh-TW" altLang="en-US" dirty="0" smtClean="0"/>
              <a:t>學生</a:t>
            </a:r>
            <a:r>
              <a:rPr lang="en-US" altLang="zh-TW" dirty="0" smtClean="0"/>
              <a:t>:</a:t>
            </a:r>
            <a:r>
              <a:rPr lang="zh-TW" altLang="en-US" dirty="0" smtClean="0"/>
              <a:t> 黃品</a:t>
            </a:r>
            <a:r>
              <a:rPr lang="zh-TW" altLang="en-US" dirty="0"/>
              <a:t>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7307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862914" y="581710"/>
                <a:ext cx="10515600" cy="583556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𝜎</m:t>
                                        </m:r>
                                      </m:e>
                                      <m:sub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𝐻</m:t>
                                        </m:r>
                                      </m:sub>
                                    </m:sSub>
                                    <m:rad>
                                      <m:radPr>
                                        <m:degHide m:val="on"/>
                                        <m:ctrlP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1−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𝜌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𝜎</m:t>
                                        </m:r>
                                      </m:e>
                                      <m:sub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𝐻</m:t>
                                        </m:r>
                                      </m:sub>
                                    </m:sSub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𝜌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e>
                                      <m:sub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sz="20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p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b>
                                </m:sSub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b>
                                </m:sSub>
                                <m:rad>
                                  <m:radPr>
                                    <m:degHide m:val="on"/>
                                    <m:ctrlP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sSup>
                                      <m:sSupPr>
                                        <m:ctrlP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𝜌</m:t>
                                        </m:r>
                                      </m:e>
                                      <m:sup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TW" sz="2000" dirty="0" smtClean="0"/>
              </a:p>
              <a:p>
                <a:pPr marL="0" indent="0">
                  <a:buNone/>
                </a:pPr>
                <a:endParaRPr lang="en-US" altLang="zh-TW" sz="20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𝜎</m:t>
                                        </m:r>
                                      </m:e>
                                      <m:sub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𝐻</m:t>
                                        </m:r>
                                      </m:sub>
                                    </m:sSub>
                                    <m:rad>
                                      <m:radPr>
                                        <m:degHide m:val="on"/>
                                        <m:ctrlP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1−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𝜌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𝜌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1−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𝜌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  <m:sSub>
                                      <m:sSubPr>
                                        <m:ctrlP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e>
                                      <m:sub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e>
                                      <m:sub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TW" sz="2000" dirty="0" smtClean="0"/>
              </a:p>
              <a:p>
                <a:pPr marL="0" indent="0">
                  <a:buNone/>
                </a:pPr>
                <a:endParaRPr lang="en-US" altLang="zh-TW" sz="2000" dirty="0" smtClean="0"/>
              </a:p>
              <a:p>
                <a:pPr marL="0" indent="0">
                  <a:buNone/>
                </a:pPr>
                <a:endParaRPr lang="en-US" altLang="zh-TW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𝜎</m:t>
                                        </m:r>
                                      </m:e>
                                      <m:sub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𝐻</m:t>
                                        </m:r>
                                      </m:sub>
                                    </m:sSub>
                                    <m:rad>
                                      <m:radPr>
                                        <m:degHide m:val="on"/>
                                        <m:ctrlP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1−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𝜌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𝜌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1−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𝜌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  <m:sSub>
                                      <m:sSubPr>
                                        <m:ctrlP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e>
                                      <m:sub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e>
                                      <m:sub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sz="20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𝑙𝑛𝐻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𝑑𝑟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𝜎</m:t>
                                        </m:r>
                                      </m:e>
                                      <m:sub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𝐻</m:t>
                                        </m:r>
                                      </m:sub>
                                    </m:sSub>
                                    <m:rad>
                                      <m:radPr>
                                        <m:degHide m:val="on"/>
                                        <m:ctrlP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1−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𝜌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𝜌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1−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𝜌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  <m:sSub>
                                      <m:sSubPr>
                                        <m:ctrlP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e>
                                      <m:sub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e>
                                      <m:sub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sz="20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d>
                                  <m:dPr>
                                    <m:ctrlP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𝛿</m:t>
                                </m:r>
                                <m:d>
                                  <m:dPr>
                                    <m:ctrlP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sSubSup>
                                  <m:sSubSupPr>
                                    <m:ctrlP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b>
                                  <m:sup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  <m:d>
                                          <m:dPr>
                                            <m:ctrlP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zh-TW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</m:e>
                                        </m:d>
                                      </m:num>
                                      <m:den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den>
                                    </m:f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  <m:d>
                                      <m:dPr>
                                        <m:ctrlP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TW" sz="2000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e>
                                </m:d>
                              </m:e>
                            </m:mr>
                          </m:m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sz="20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Z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sSub>
                                  <m:sSubPr>
                                    <m:ctrlP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TW" sz="2000" dirty="0"/>
              </a:p>
              <a:p>
                <a:pPr marL="0" indent="0">
                  <a:buNone/>
                </a:pPr>
                <a:endParaRPr lang="en-US" altLang="zh-TW" sz="2000" dirty="0" smtClean="0"/>
              </a:p>
              <a:p>
                <a:pPr marL="0" indent="0">
                  <a:buNone/>
                </a:pPr>
                <a:endParaRPr lang="zh-TW" altLang="en-US" sz="2000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62914" y="581710"/>
                <a:ext cx="10515600" cy="5835566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4055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6160" y="535898"/>
            <a:ext cx="6625278" cy="23308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/>
              <p:cNvSpPr txBox="1"/>
              <p:nvPr/>
            </p:nvSpPr>
            <p:spPr>
              <a:xfrm>
                <a:off x="609599" y="3303373"/>
                <a:ext cx="10058400" cy="15415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altLang="zh-TW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𝑑𝑙𝑛𝐻</m:t>
                                    </m:r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  <m:t>𝜎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  <m:t>𝐻</m:t>
                                        </m:r>
                                      </m:sub>
                                    </m:sSub>
                                    <m:rad>
                                      <m:radPr>
                                        <m:degHide m:val="on"/>
                                        <m:ctrlP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  <m:t>1−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altLang="zh-TW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zh-TW" b="0" i="1" smtClean="0">
                                                <a:latin typeface="Cambria Math" panose="02040503050406030204" pitchFamily="18" charset="0"/>
                                              </a:rPr>
                                              <m:t>𝜌</m:t>
                                            </m:r>
                                          </m:e>
                                          <m:sup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zh-TW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den>
                                </m:f>
                                <m:r>
                                  <m:rPr>
                                    <m:brk m:alnAt="7"/>
                                  </m:r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altLang="zh-TW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𝜌</m:t>
                                    </m:r>
                                    <m:r>
                                      <a:rPr lang="en-US" altLang="zh-TW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  <m:r>
                                      <a:rPr lang="en-US" altLang="zh-TW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altLang="zh-TW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altLang="zh-TW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TW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e>
                                      <m:sub>
                                        <m: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  <m:rad>
                                      <m:radPr>
                                        <m:degHide m:val="on"/>
                                        <m:ctrlPr>
                                          <a:rPr lang="en-US" altLang="zh-TW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altLang="zh-TW" i="1">
                                            <a:latin typeface="Cambria Math" panose="02040503050406030204" pitchFamily="18" charset="0"/>
                                          </a:rPr>
                                          <m:t>1−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altLang="zh-TW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zh-TW" i="1">
                                                <a:latin typeface="Cambria Math" panose="02040503050406030204" pitchFamily="18" charset="0"/>
                                              </a:rPr>
                                              <m:t>𝜌</m:t>
                                            </m:r>
                                          </m:e>
                                          <m:sup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zh-TW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altLang="zh-TW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𝑑𝑟</m:t>
                                    </m:r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e>
                                      <m:sub>
                                        <m: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altLang="zh-TW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  <m:d>
                                      <m:dPr>
                                        <m:ctrlP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𝛿</m:t>
                                    </m:r>
                                    <m:d>
                                      <m:dPr>
                                        <m:ctrlP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  <m:sSubSup>
                                      <m:sSubSupPr>
                                        <m:ctrlP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  <m:t>𝜎</m:t>
                                        </m:r>
                                      </m:e>
                                      <m:sub>
                                        <m: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  <m:t>𝐻</m:t>
                                        </m:r>
                                      </m:sub>
                                      <m:sup>
                                        <m: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TW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zh-TW" i="1">
                                            <a:latin typeface="Cambria Math" panose="02040503050406030204" pitchFamily="18" charset="0"/>
                                          </a:rPr>
                                          <m:t>𝜎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zh-TW" i="1">
                                            <a:latin typeface="Cambria Math" panose="02040503050406030204" pitchFamily="18" charset="0"/>
                                          </a:rPr>
                                          <m:t>𝐻</m:t>
                                        </m:r>
                                      </m:sub>
                                    </m:sSub>
                                    <m:rad>
                                      <m:radPr>
                                        <m:degHide m:val="on"/>
                                        <m:ctrlPr>
                                          <a:rPr lang="en-US" altLang="zh-TW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altLang="zh-TW" i="1">
                                            <a:latin typeface="Cambria Math" panose="02040503050406030204" pitchFamily="18" charset="0"/>
                                          </a:rPr>
                                          <m:t>1−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altLang="zh-TW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zh-TW" i="1">
                                                <a:latin typeface="Cambria Math" panose="02040503050406030204" pitchFamily="18" charset="0"/>
                                              </a:rPr>
                                              <m:t>𝜌</m:t>
                                            </m:r>
                                          </m:e>
                                          <m:sup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zh-TW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den>
                                </m:f>
                                <m:r>
                                  <m:rPr>
                                    <m:brk m:alnAt="7"/>
                                  </m:rP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altLang="zh-TW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altLang="zh-TW" i="1">
                                        <a:latin typeface="Cambria Math" panose="02040503050406030204" pitchFamily="18" charset="0"/>
                                      </a:rPr>
                                      <m:t>𝜌</m:t>
                                    </m:r>
                                    <m:r>
                                      <a:rPr lang="en-US" altLang="zh-TW" i="1">
                                        <a:latin typeface="Cambria Math" panose="02040503050406030204" pitchFamily="18" charset="0"/>
                                      </a:rPr>
                                      <m:t>[</m:t>
                                    </m:r>
                                    <m:r>
                                      <a:rPr lang="en-US" altLang="zh-TW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  <m:d>
                                      <m:dPr>
                                        <m:ctrlPr>
                                          <a:rPr lang="en-US" altLang="zh-TW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TW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  <m:r>
                                      <a:rPr lang="en-US" altLang="zh-TW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altLang="zh-TW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  <m:r>
                                      <a:rPr lang="en-US" altLang="zh-TW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  <m:d>
                                      <m:dPr>
                                        <m:ctrlPr>
                                          <a:rPr lang="en-US" altLang="zh-TW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TW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]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TW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i="1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e>
                                      <m:sub>
                                        <m:r>
                                          <a:rPr lang="en-US" altLang="zh-TW" i="1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  <m:rad>
                                      <m:radPr>
                                        <m:degHide m:val="on"/>
                                        <m:ctrlPr>
                                          <a:rPr lang="en-US" altLang="zh-TW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altLang="zh-TW" i="1">
                                            <a:latin typeface="Cambria Math" panose="02040503050406030204" pitchFamily="18" charset="0"/>
                                          </a:rPr>
                                          <m:t>1−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altLang="zh-TW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zh-TW" i="1">
                                                <a:latin typeface="Cambria Math" panose="02040503050406030204" pitchFamily="18" charset="0"/>
                                              </a:rPr>
                                              <m:t>𝜌</m:t>
                                            </m:r>
                                          </m:e>
                                          <m:sup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zh-TW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altLang="zh-TW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)−</m:t>
                                    </m:r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  <m:r>
                                      <a:rPr lang="en-US" altLang="zh-TW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  <m:r>
                                      <a:rPr lang="en-US" altLang="zh-TW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altLang="zh-TW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altLang="zh-TW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TW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i="1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e>
                                      <m:sub>
                                        <m:r>
                                          <a:rPr lang="en-US" altLang="zh-TW" i="1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Z</m:t>
                                </m:r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sSub>
                                  <m:sSubPr>
                                    <m:ctrlPr>
                                      <a:rPr lang="en-US" altLang="zh-TW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altLang="zh-TW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" y="3303373"/>
                <a:ext cx="10058400" cy="154157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0638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494270"/>
                <a:ext cx="10515600" cy="5682693"/>
              </a:xfrm>
            </p:spPr>
            <p:txBody>
              <a:bodyPr>
                <a:normAutofit/>
              </a:bodyPr>
              <a:lstStyle/>
              <a:p>
                <a:r>
                  <a:rPr lang="zh-TW" altLang="en-US" sz="2400" dirty="0" smtClean="0"/>
                  <a:t>令</a:t>
                </a:r>
                <a:endParaRPr lang="en-US" altLang="zh-TW" sz="2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𝑑𝑋</m:t>
                      </m:r>
                      <m:d>
                        <m:d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𝑑𝑙𝑛𝐻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7"/>
                                </m:r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p>
                                  <m:r>
                                    <m:rPr>
                                      <m:brk m:alnAt="7"/>
                                    </m:r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𝜌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𝑑𝑟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p>
                                  <m:r>
                                    <m:rPr>
                                      <m:brk m:alnAt="7"/>
                                    </m:r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US" altLang="zh-TW" sz="2400" dirty="0" smtClean="0"/>
              </a:p>
              <a:p>
                <a:pPr marL="0" indent="0">
                  <a:buNone/>
                </a:pPr>
                <a:endParaRPr lang="en-US" altLang="zh-TW" sz="2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𝑑𝑌</m:t>
                      </m:r>
                      <m:d>
                        <m:d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𝑑𝑟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zh-TW" sz="2400" dirty="0" smtClean="0"/>
              </a:p>
              <a:p>
                <a:pPr marL="0" indent="0">
                  <a:buNone/>
                </a:pPr>
                <a:endParaRPr lang="en-US" altLang="zh-TW" sz="2400" dirty="0" smtClean="0"/>
              </a:p>
              <a:p>
                <a:pPr marL="0" indent="0">
                  <a:buNone/>
                </a:pPr>
                <a:endParaRPr lang="en-US" altLang="zh-TW" sz="2400" dirty="0"/>
              </a:p>
              <a:p>
                <a:r>
                  <a:rPr lang="en-US" altLang="zh-TW" sz="2400" dirty="0" smtClean="0"/>
                  <a:t>X(t)</a:t>
                </a:r>
                <a:r>
                  <a:rPr lang="zh-TW" altLang="en-US" sz="2400" dirty="0" smtClean="0"/>
                  <a:t>可以由</a:t>
                </a:r>
                <a:r>
                  <a:rPr lang="en-US" altLang="zh-TW" sz="2400" dirty="0" smtClean="0"/>
                  <a:t>CRR</a:t>
                </a:r>
                <a:r>
                  <a:rPr lang="zh-TW" altLang="en-US" sz="2400" dirty="0" smtClean="0"/>
                  <a:t> </a:t>
                </a:r>
                <a:r>
                  <a:rPr lang="en-US" altLang="zh-TW" sz="2400" dirty="0" smtClean="0"/>
                  <a:t>model</a:t>
                </a:r>
                <a:r>
                  <a:rPr lang="zh-TW" altLang="en-US" sz="2400" dirty="0" smtClean="0"/>
                  <a:t>建構而得</a:t>
                </a:r>
                <a:endParaRPr lang="en-US" altLang="zh-TW" sz="2400" dirty="0" smtClean="0"/>
              </a:p>
              <a:p>
                <a:r>
                  <a:rPr lang="en-US" altLang="zh-TW" sz="2400" dirty="0" smtClean="0"/>
                  <a:t>Y(t)</a:t>
                </a:r>
                <a:r>
                  <a:rPr lang="zh-TW" altLang="en-US" sz="2400" dirty="0" smtClean="0"/>
                  <a:t>可以計算</a:t>
                </a:r>
                <a:r>
                  <a:rPr lang="en-US" altLang="zh-TW" sz="2400" dirty="0" smtClean="0"/>
                  <a:t>Hull-White Tree</a:t>
                </a:r>
                <a:r>
                  <a:rPr lang="zh-TW" altLang="en-US" sz="2400" dirty="0" smtClean="0"/>
                  <a:t>得到</a:t>
                </a:r>
                <a:endParaRPr lang="en-US" altLang="zh-TW" sz="2400" dirty="0" smtClean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94270"/>
                <a:ext cx="10515600" cy="5682693"/>
              </a:xfrm>
              <a:blipFill rotWithShape="0">
                <a:blip r:embed="rId2"/>
                <a:stretch>
                  <a:fillRect l="-812" t="-160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2034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0151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X(t)</a:t>
            </a:r>
            <a:r>
              <a:rPr lang="zh-TW" altLang="en-US" sz="3200" dirty="0" smtClean="0"/>
              <a:t>的</a:t>
            </a:r>
            <a:r>
              <a:rPr lang="en-US" altLang="zh-TW" sz="3200" dirty="0" smtClean="0"/>
              <a:t>CRR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model</a:t>
            </a:r>
            <a:endParaRPr lang="zh-TW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27078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zh-TW" alt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TW" sz="1800" i="1" smtClean="0">
                        <a:latin typeface="Cambria Math" panose="02040503050406030204" pitchFamily="18" charset="0"/>
                      </a:rPr>
                      <m:t>𝑑𝑋</m:t>
                    </m:r>
                    <m:d>
                      <m:dPr>
                        <m:ctrlPr>
                          <a:rPr lang="en-US" altLang="zh-TW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𝑑𝑙𝑛𝐻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altLang="zh-TW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7"/>
                              </m:rP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m:rPr>
                                <m:brk m:alnAt="7"/>
                              </m:rP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  <m:rad>
                          <m:radPr>
                            <m:degHide m:val="on"/>
                            <m:ctrlPr>
                              <a:rPr lang="en-US" altLang="zh-TW" sz="18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p>
                                <m:r>
                                  <m:rPr>
                                    <m:brk m:alnAt="7"/>
                                  </m:rP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en-US" altLang="zh-TW" sz="18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TW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𝑑𝑟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altLang="zh-TW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𝜂</m:t>
                            </m:r>
                          </m:e>
                          <m:sub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rad>
                          <m:radPr>
                            <m:degHide m:val="on"/>
                            <m:ctrlPr>
                              <a:rPr lang="en-US" altLang="zh-TW" sz="18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p>
                                <m:r>
                                  <m:rPr>
                                    <m:brk m:alnAt="7"/>
                                  </m:rP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en-US" altLang="zh-TW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zh-TW" altLang="en-US" sz="18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TW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d>
                              <m:dPr>
                                <m:ctrlP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𝛿</m:t>
                            </m:r>
                            <m:d>
                              <m:dPr>
                                <m:ctrlP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sSubSup>
                              <m:sSubSupPr>
                                <m:ctrlP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sub>
                              <m:sup>
                                <m: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sSub>
                              <m:sSubPr>
                                <m:ctrlP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m:rPr>
                                    <m:brk m:alnAt="7"/>
                                  </m:rP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sub>
                            </m:sSub>
                            <m:rad>
                              <m:radPr>
                                <m:degHide m:val="on"/>
                                <m:ctrlP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altLang="zh-TW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zh-TW" sz="1800" i="1">
                                        <a:latin typeface="Cambria Math" panose="02040503050406030204" pitchFamily="18" charset="0"/>
                                      </a:rPr>
                                      <m:t>𝜌</m:t>
                                    </m:r>
                                  </m:e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en-US" altLang="zh-TW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  <m:r>
                          <m:rPr>
                            <m:brk m:alnAt="7"/>
                          </m:rPr>
                          <a:rPr lang="en-US" altLang="zh-TW" sz="1800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altLang="zh-TW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d>
                                  <m:dPr>
                                    <m:ctrlPr>
                                      <a:rPr lang="en-US" altLang="zh-TW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8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  <m: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d>
                                  <m:dPr>
                                    <m:ctrlPr>
                                      <a:rPr lang="en-US" altLang="zh-TW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8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𝜂</m:t>
                                </m:r>
                              </m:e>
                              <m:sub>
                                <m: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sub>
                            </m:sSub>
                            <m:rad>
                              <m:radPr>
                                <m:degHide m:val="on"/>
                                <m:ctrlP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altLang="zh-TW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zh-TW" sz="1800" i="1">
                                        <a:latin typeface="Cambria Math" panose="02040503050406030204" pitchFamily="18" charset="0"/>
                                      </a:rPr>
                                      <m:t>𝜌</m:t>
                                    </m:r>
                                  </m:e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en-US" altLang="zh-TW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</m:e>
                    </m:d>
                    <m:r>
                      <a:rPr lang="en-US" altLang="zh-TW" sz="1800" b="0" i="1" smtClean="0">
                        <a:latin typeface="Cambria Math" panose="02040503050406030204" pitchFamily="18" charset="0"/>
                      </a:rPr>
                      <m:t>𝑑𝑡</m:t>
                    </m:r>
                    <m:r>
                      <a:rPr lang="en-US" altLang="zh-TW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sz="1800" b="0" i="1" smtClean="0">
                        <a:latin typeface="Cambria Math" panose="02040503050406030204" pitchFamily="18" charset="0"/>
                      </a:rPr>
                      <m:t>𝑑𝑍</m:t>
                    </m:r>
                    <m:r>
                      <a:rPr lang="en-US" altLang="zh-TW" sz="1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1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sz="1800" b="0" i="1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endParaRPr lang="en-US" altLang="zh-TW" sz="1800" dirty="0" smtClean="0"/>
              </a:p>
              <a:p>
                <a:pPr marL="0" indent="0">
                  <a:buNone/>
                </a:pPr>
                <a:r>
                  <a:rPr lang="en-US" altLang="zh-TW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TW" sz="1800" i="1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800" b="0" i="1" dirty="0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TW" sz="1800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US" altLang="zh-TW" sz="18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  <m:d>
                          <m:dPr>
                            <m:ctrlPr>
                              <a:rPr lang="en-US" altLang="zh-TW" sz="18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8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altLang="zh-TW" sz="1800" b="0" i="1" dirty="0" smtClean="0">
                        <a:latin typeface="Cambria Math" panose="02040503050406030204" pitchFamily="18" charset="0"/>
                      </a:rPr>
                      <m:t>𝑑𝑡</m:t>
                    </m:r>
                    <m:r>
                      <a:rPr lang="en-US" altLang="zh-TW" sz="1800" b="0" i="1" dirty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800" b="0" i="1" dirty="0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TW" sz="1800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altLang="zh-TW" sz="1800" b="0" i="1" dirty="0" smtClean="0">
                        <a:latin typeface="Cambria Math" panose="02040503050406030204" pitchFamily="18" charset="0"/>
                      </a:rPr>
                      <m:t>𝑑𝑍</m:t>
                    </m:r>
                    <m:r>
                      <a:rPr lang="en-US" altLang="zh-TW" sz="18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18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sz="18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sz="1800" dirty="0" smtClean="0"/>
              </a:p>
              <a:p>
                <a:pPr marL="0" indent="0">
                  <a:buNone/>
                </a:pPr>
                <a:endParaRPr lang="en-US" altLang="zh-TW" sz="1800" dirty="0" smtClean="0"/>
              </a:p>
              <a:p>
                <a:pPr marL="0" indent="0">
                  <a:buNone/>
                </a:pPr>
                <a:r>
                  <a:rPr lang="en-US" altLang="zh-TW" sz="2000" dirty="0" smtClean="0"/>
                  <a:t>CRR model</a:t>
                </a:r>
                <a:r>
                  <a:rPr lang="zh-TW" altLang="en-US" sz="2000" dirty="0" smtClean="0"/>
                  <a:t>參數</a:t>
                </a:r>
                <a:endParaRPr lang="en-US" altLang="zh-TW" sz="2000" dirty="0" smtClean="0"/>
              </a:p>
              <a:p>
                <a:pPr marL="0" indent="0">
                  <a:buNone/>
                </a:pPr>
                <a:r>
                  <a:rPr lang="en-US" altLang="zh-TW" sz="2000" b="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ad>
                      <m:radPr>
                        <m:degHide m:val="on"/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US" altLang="zh-TW" sz="2000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ra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US" altLang="zh-TW" sz="200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rad>
                  </m:oMath>
                </a14:m>
                <a:endParaRPr lang="en-US" altLang="zh-TW" sz="2000" dirty="0" smtClean="0"/>
              </a:p>
              <a:p>
                <a:pPr marL="0" indent="0">
                  <a:buNone/>
                </a:pPr>
                <a:r>
                  <a:rPr lang="en-US" altLang="zh-TW" sz="2000" b="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US" altLang="zh-TW" sz="200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rad>
                  </m:oMath>
                </a14:m>
                <a:endParaRPr lang="en-US" altLang="zh-TW" sz="2000" dirty="0" smtClean="0"/>
              </a:p>
              <a:p>
                <a:pPr marL="0" indent="0">
                  <a:buNone/>
                </a:pPr>
                <a:r>
                  <a:rPr lang="en-US" altLang="zh-TW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d>
                          <m:d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sty m:val="p"/>
                              </m:rPr>
                              <a:rPr lang="en-US" altLang="zh-TW" sz="200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rad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d>
                          <m:d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sty m:val="p"/>
                              </m:rPr>
                              <a:rPr lang="en-US" altLang="zh-TW" sz="200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rad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𝑋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i="1" dirty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TW" sz="2000" i="1" dirty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US" altLang="zh-TW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  <m:d>
                          <m:dPr>
                            <m:ctrlPr>
                              <a:rPr lang="en-US" altLang="zh-TW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endParaRPr lang="en-US" altLang="zh-TW" sz="2000" dirty="0" smtClean="0"/>
              </a:p>
              <a:p>
                <a:pPr marL="0" indent="0">
                  <a:buNone/>
                </a:pPr>
                <a:r>
                  <a:rPr lang="en-US" altLang="zh-TW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TW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i="1" dirty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altLang="zh-TW" sz="2000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sub>
                        </m:sSub>
                        <m:d>
                          <m:dPr>
                            <m:ctrlPr>
                              <a:rPr lang="en-US" altLang="zh-TW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i="1" dirty="0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d>
                              <m:dPr>
                                <m:ctrlPr>
                                  <a:rPr lang="en-US" altLang="zh-TW" sz="200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000" i="1" dirty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num>
                      <m:den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sty m:val="p"/>
                              </m:rPr>
                              <a:rPr lang="en-US" altLang="zh-TW" sz="200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rad>
                      </m:den>
                    </m:f>
                  </m:oMath>
                </a14:m>
                <a:endParaRPr lang="zh-TW" altLang="en-US" sz="2000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27078"/>
                <a:ext cx="10515600" cy="4351338"/>
              </a:xfrm>
              <a:blipFill rotWithShape="0">
                <a:blip r:embed="rId2"/>
                <a:stretch>
                  <a:fillRect l="-63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573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0151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Y(t)</a:t>
            </a:r>
            <a:r>
              <a:rPr lang="zh-TW" altLang="en-US" sz="3200" dirty="0" smtClean="0"/>
              <a:t>的</a:t>
            </a:r>
            <a:r>
              <a:rPr lang="en-US" altLang="zh-TW" sz="3200" dirty="0" smtClean="0"/>
              <a:t>Hull-White Tree</a:t>
            </a:r>
            <a:endParaRPr lang="zh-TW" altLang="en-US" sz="3200" dirty="0"/>
          </a:p>
        </p:txBody>
      </p:sp>
      <p:grpSp>
        <p:nvGrpSpPr>
          <p:cNvPr id="75" name="群組 74"/>
          <p:cNvGrpSpPr/>
          <p:nvPr/>
        </p:nvGrpSpPr>
        <p:grpSpPr>
          <a:xfrm>
            <a:off x="6738551" y="2083744"/>
            <a:ext cx="4102443" cy="3211173"/>
            <a:chOff x="6046573" y="1672280"/>
            <a:chExt cx="4102443" cy="3211173"/>
          </a:xfrm>
        </p:grpSpPr>
        <p:sp>
          <p:nvSpPr>
            <p:cNvPr id="5" name="橢圓 4"/>
            <p:cNvSpPr/>
            <p:nvPr/>
          </p:nvSpPr>
          <p:spPr>
            <a:xfrm>
              <a:off x="6046573" y="3122140"/>
              <a:ext cx="197708" cy="2141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橢圓 5"/>
            <p:cNvSpPr/>
            <p:nvPr/>
          </p:nvSpPr>
          <p:spPr>
            <a:xfrm>
              <a:off x="7076302" y="3122140"/>
              <a:ext cx="197708" cy="2141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橢圓 6"/>
            <p:cNvSpPr/>
            <p:nvPr/>
          </p:nvSpPr>
          <p:spPr>
            <a:xfrm>
              <a:off x="7084540" y="2397210"/>
              <a:ext cx="197708" cy="2141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橢圓 7"/>
            <p:cNvSpPr/>
            <p:nvPr/>
          </p:nvSpPr>
          <p:spPr>
            <a:xfrm>
              <a:off x="7084540" y="3878437"/>
              <a:ext cx="197708" cy="2141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橢圓 8"/>
            <p:cNvSpPr/>
            <p:nvPr/>
          </p:nvSpPr>
          <p:spPr>
            <a:xfrm>
              <a:off x="8106032" y="3878437"/>
              <a:ext cx="197708" cy="2141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橢圓 9"/>
            <p:cNvSpPr/>
            <p:nvPr/>
          </p:nvSpPr>
          <p:spPr>
            <a:xfrm>
              <a:off x="8106032" y="4669269"/>
              <a:ext cx="197708" cy="2141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橢圓 10"/>
            <p:cNvSpPr/>
            <p:nvPr/>
          </p:nvSpPr>
          <p:spPr>
            <a:xfrm>
              <a:off x="8106032" y="2397210"/>
              <a:ext cx="197708" cy="2141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橢圓 11"/>
            <p:cNvSpPr/>
            <p:nvPr/>
          </p:nvSpPr>
          <p:spPr>
            <a:xfrm>
              <a:off x="8106032" y="3122140"/>
              <a:ext cx="197708" cy="2141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橢圓 12"/>
            <p:cNvSpPr/>
            <p:nvPr/>
          </p:nvSpPr>
          <p:spPr>
            <a:xfrm>
              <a:off x="8106032" y="1672280"/>
              <a:ext cx="197708" cy="2141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橢圓 13"/>
            <p:cNvSpPr/>
            <p:nvPr/>
          </p:nvSpPr>
          <p:spPr>
            <a:xfrm>
              <a:off x="9028670" y="3878437"/>
              <a:ext cx="197708" cy="2141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橢圓 14"/>
            <p:cNvSpPr/>
            <p:nvPr/>
          </p:nvSpPr>
          <p:spPr>
            <a:xfrm>
              <a:off x="9028670" y="4669269"/>
              <a:ext cx="197708" cy="2141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橢圓 15"/>
            <p:cNvSpPr/>
            <p:nvPr/>
          </p:nvSpPr>
          <p:spPr>
            <a:xfrm>
              <a:off x="9028670" y="2397210"/>
              <a:ext cx="197708" cy="2141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橢圓 16"/>
            <p:cNvSpPr/>
            <p:nvPr/>
          </p:nvSpPr>
          <p:spPr>
            <a:xfrm>
              <a:off x="9028670" y="3122140"/>
              <a:ext cx="197708" cy="2141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橢圓 17"/>
            <p:cNvSpPr/>
            <p:nvPr/>
          </p:nvSpPr>
          <p:spPr>
            <a:xfrm>
              <a:off x="9028670" y="1672280"/>
              <a:ext cx="197708" cy="2141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橢圓 18"/>
            <p:cNvSpPr/>
            <p:nvPr/>
          </p:nvSpPr>
          <p:spPr>
            <a:xfrm>
              <a:off x="9951308" y="3878437"/>
              <a:ext cx="197708" cy="2141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" name="橢圓 19"/>
            <p:cNvSpPr/>
            <p:nvPr/>
          </p:nvSpPr>
          <p:spPr>
            <a:xfrm>
              <a:off x="9951308" y="4669269"/>
              <a:ext cx="197708" cy="2141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橢圓 20"/>
            <p:cNvSpPr/>
            <p:nvPr/>
          </p:nvSpPr>
          <p:spPr>
            <a:xfrm>
              <a:off x="9951308" y="2397210"/>
              <a:ext cx="197708" cy="2141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橢圓 21"/>
            <p:cNvSpPr/>
            <p:nvPr/>
          </p:nvSpPr>
          <p:spPr>
            <a:xfrm>
              <a:off x="9951308" y="3122140"/>
              <a:ext cx="197708" cy="2141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橢圓 22"/>
            <p:cNvSpPr/>
            <p:nvPr/>
          </p:nvSpPr>
          <p:spPr>
            <a:xfrm>
              <a:off x="9951308" y="1672280"/>
              <a:ext cx="197708" cy="2141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5" name="直線單箭頭接點 24"/>
            <p:cNvCxnSpPr>
              <a:stCxn id="5" idx="7"/>
              <a:endCxn id="7" idx="3"/>
            </p:cNvCxnSpPr>
            <p:nvPr/>
          </p:nvCxnSpPr>
          <p:spPr>
            <a:xfrm flipV="1">
              <a:off x="6215327" y="2580027"/>
              <a:ext cx="898167" cy="5734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線單箭頭接點 26"/>
            <p:cNvCxnSpPr>
              <a:endCxn id="13" idx="3"/>
            </p:cNvCxnSpPr>
            <p:nvPr/>
          </p:nvCxnSpPr>
          <p:spPr>
            <a:xfrm flipV="1">
              <a:off x="7253294" y="1855097"/>
              <a:ext cx="881692" cy="5858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單箭頭接點 28"/>
            <p:cNvCxnSpPr>
              <a:endCxn id="18" idx="3"/>
            </p:cNvCxnSpPr>
            <p:nvPr/>
          </p:nvCxnSpPr>
          <p:spPr>
            <a:xfrm flipV="1">
              <a:off x="8288776" y="1855097"/>
              <a:ext cx="768848" cy="5858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/>
            <p:nvPr/>
          </p:nvCxnSpPr>
          <p:spPr>
            <a:xfrm flipV="1">
              <a:off x="9226378" y="1838620"/>
              <a:ext cx="768848" cy="5858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單箭頭接點 31"/>
            <p:cNvCxnSpPr/>
            <p:nvPr/>
          </p:nvCxnSpPr>
          <p:spPr>
            <a:xfrm flipV="1">
              <a:off x="9226378" y="2567655"/>
              <a:ext cx="768848" cy="5858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單箭頭接點 32"/>
            <p:cNvCxnSpPr/>
            <p:nvPr/>
          </p:nvCxnSpPr>
          <p:spPr>
            <a:xfrm flipV="1">
              <a:off x="8288776" y="2567655"/>
              <a:ext cx="768848" cy="5858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單箭頭接點 33"/>
            <p:cNvCxnSpPr/>
            <p:nvPr/>
          </p:nvCxnSpPr>
          <p:spPr>
            <a:xfrm flipV="1">
              <a:off x="8303740" y="3298740"/>
              <a:ext cx="768848" cy="5858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/>
            <p:nvPr/>
          </p:nvCxnSpPr>
          <p:spPr>
            <a:xfrm flipV="1">
              <a:off x="9204419" y="3316815"/>
              <a:ext cx="768848" cy="5858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直線單箭頭接點 35"/>
            <p:cNvCxnSpPr/>
            <p:nvPr/>
          </p:nvCxnSpPr>
          <p:spPr>
            <a:xfrm flipV="1">
              <a:off x="9229017" y="4114784"/>
              <a:ext cx="768848" cy="5858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線單箭頭接點 36"/>
            <p:cNvCxnSpPr/>
            <p:nvPr/>
          </p:nvCxnSpPr>
          <p:spPr>
            <a:xfrm flipV="1">
              <a:off x="8303740" y="4074015"/>
              <a:ext cx="768848" cy="5858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直線單箭頭接點 37"/>
            <p:cNvCxnSpPr/>
            <p:nvPr/>
          </p:nvCxnSpPr>
          <p:spPr>
            <a:xfrm flipV="1">
              <a:off x="7261531" y="2589525"/>
              <a:ext cx="881692" cy="5858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/>
            <p:nvPr/>
          </p:nvCxnSpPr>
          <p:spPr>
            <a:xfrm flipV="1">
              <a:off x="7274010" y="3327602"/>
              <a:ext cx="881692" cy="5858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單箭頭接點 39"/>
            <p:cNvCxnSpPr/>
            <p:nvPr/>
          </p:nvCxnSpPr>
          <p:spPr>
            <a:xfrm>
              <a:off x="6215327" y="3316280"/>
              <a:ext cx="898167" cy="5734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/>
            <p:nvPr/>
          </p:nvCxnSpPr>
          <p:spPr>
            <a:xfrm>
              <a:off x="7236819" y="2564970"/>
              <a:ext cx="898167" cy="5734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單箭頭接點 41"/>
            <p:cNvCxnSpPr/>
            <p:nvPr/>
          </p:nvCxnSpPr>
          <p:spPr>
            <a:xfrm>
              <a:off x="7236819" y="3323001"/>
              <a:ext cx="898167" cy="5734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單箭頭接點 42"/>
            <p:cNvCxnSpPr/>
            <p:nvPr/>
          </p:nvCxnSpPr>
          <p:spPr>
            <a:xfrm>
              <a:off x="7236818" y="4092455"/>
              <a:ext cx="898167" cy="5734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直線單箭頭接點 44"/>
            <p:cNvCxnSpPr>
              <a:stCxn id="9" idx="5"/>
              <a:endCxn id="15" idx="1"/>
            </p:cNvCxnSpPr>
            <p:nvPr/>
          </p:nvCxnSpPr>
          <p:spPr>
            <a:xfrm>
              <a:off x="8274786" y="4061254"/>
              <a:ext cx="782838" cy="6393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單箭頭接點 45"/>
            <p:cNvCxnSpPr/>
            <p:nvPr/>
          </p:nvCxnSpPr>
          <p:spPr>
            <a:xfrm>
              <a:off x="8266415" y="3287690"/>
              <a:ext cx="782838" cy="6393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單箭頭接點 46"/>
            <p:cNvCxnSpPr/>
            <p:nvPr/>
          </p:nvCxnSpPr>
          <p:spPr>
            <a:xfrm>
              <a:off x="8274786" y="2554388"/>
              <a:ext cx="782838" cy="6393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線單箭頭接點 47"/>
            <p:cNvCxnSpPr/>
            <p:nvPr/>
          </p:nvCxnSpPr>
          <p:spPr>
            <a:xfrm>
              <a:off x="8274786" y="1844483"/>
              <a:ext cx="782838" cy="6393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直線單箭頭接點 48"/>
            <p:cNvCxnSpPr/>
            <p:nvPr/>
          </p:nvCxnSpPr>
          <p:spPr>
            <a:xfrm>
              <a:off x="9182191" y="1837830"/>
              <a:ext cx="782838" cy="6393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單箭頭接點 49"/>
            <p:cNvCxnSpPr/>
            <p:nvPr/>
          </p:nvCxnSpPr>
          <p:spPr>
            <a:xfrm>
              <a:off x="9208416" y="2562760"/>
              <a:ext cx="782838" cy="6393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直線單箭頭接點 50"/>
            <p:cNvCxnSpPr/>
            <p:nvPr/>
          </p:nvCxnSpPr>
          <p:spPr>
            <a:xfrm>
              <a:off x="9201689" y="3267254"/>
              <a:ext cx="782838" cy="6393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單箭頭接點 51"/>
            <p:cNvCxnSpPr/>
            <p:nvPr/>
          </p:nvCxnSpPr>
          <p:spPr>
            <a:xfrm>
              <a:off x="9187674" y="4074015"/>
              <a:ext cx="782838" cy="6393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直線單箭頭接點 53"/>
            <p:cNvCxnSpPr>
              <a:stCxn id="5" idx="6"/>
              <a:endCxn id="6" idx="2"/>
            </p:cNvCxnSpPr>
            <p:nvPr/>
          </p:nvCxnSpPr>
          <p:spPr>
            <a:xfrm>
              <a:off x="6244281" y="3229232"/>
              <a:ext cx="83202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直線單箭頭接點 54"/>
            <p:cNvCxnSpPr/>
            <p:nvPr/>
          </p:nvCxnSpPr>
          <p:spPr>
            <a:xfrm>
              <a:off x="7286366" y="2504302"/>
              <a:ext cx="83202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直線單箭頭接點 55"/>
            <p:cNvCxnSpPr/>
            <p:nvPr/>
          </p:nvCxnSpPr>
          <p:spPr>
            <a:xfrm>
              <a:off x="7286366" y="3229232"/>
              <a:ext cx="83202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線單箭頭接點 56"/>
            <p:cNvCxnSpPr/>
            <p:nvPr/>
          </p:nvCxnSpPr>
          <p:spPr>
            <a:xfrm>
              <a:off x="7278129" y="3985529"/>
              <a:ext cx="83202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直線單箭頭接點 57"/>
            <p:cNvCxnSpPr>
              <a:endCxn id="14" idx="2"/>
            </p:cNvCxnSpPr>
            <p:nvPr/>
          </p:nvCxnSpPr>
          <p:spPr>
            <a:xfrm>
              <a:off x="8299488" y="3985529"/>
              <a:ext cx="72918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直線單箭頭接點 58"/>
            <p:cNvCxnSpPr>
              <a:endCxn id="19" idx="2"/>
            </p:cNvCxnSpPr>
            <p:nvPr/>
          </p:nvCxnSpPr>
          <p:spPr>
            <a:xfrm>
              <a:off x="9218141" y="3967469"/>
              <a:ext cx="733167" cy="180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單箭頭接點 61"/>
            <p:cNvCxnSpPr/>
            <p:nvPr/>
          </p:nvCxnSpPr>
          <p:spPr>
            <a:xfrm>
              <a:off x="8308609" y="4758301"/>
              <a:ext cx="72918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單箭頭接點 62"/>
            <p:cNvCxnSpPr/>
            <p:nvPr/>
          </p:nvCxnSpPr>
          <p:spPr>
            <a:xfrm>
              <a:off x="9262072" y="4781430"/>
              <a:ext cx="72918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直線單箭頭接點 63"/>
            <p:cNvCxnSpPr/>
            <p:nvPr/>
          </p:nvCxnSpPr>
          <p:spPr>
            <a:xfrm>
              <a:off x="9235847" y="3229232"/>
              <a:ext cx="72918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單箭頭接點 64"/>
            <p:cNvCxnSpPr/>
            <p:nvPr/>
          </p:nvCxnSpPr>
          <p:spPr>
            <a:xfrm>
              <a:off x="8295490" y="3220994"/>
              <a:ext cx="72918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單箭頭接點 65"/>
            <p:cNvCxnSpPr/>
            <p:nvPr/>
          </p:nvCxnSpPr>
          <p:spPr>
            <a:xfrm>
              <a:off x="8287252" y="2496064"/>
              <a:ext cx="72918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直線單箭頭接點 66"/>
            <p:cNvCxnSpPr/>
            <p:nvPr/>
          </p:nvCxnSpPr>
          <p:spPr>
            <a:xfrm>
              <a:off x="8328442" y="1779372"/>
              <a:ext cx="72918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直線單箭頭接點 67"/>
            <p:cNvCxnSpPr/>
            <p:nvPr/>
          </p:nvCxnSpPr>
          <p:spPr>
            <a:xfrm>
              <a:off x="9235244" y="1779372"/>
              <a:ext cx="72918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直線單箭頭接點 69"/>
            <p:cNvCxnSpPr>
              <a:stCxn id="13" idx="5"/>
            </p:cNvCxnSpPr>
            <p:nvPr/>
          </p:nvCxnSpPr>
          <p:spPr>
            <a:xfrm>
              <a:off x="8274786" y="1855097"/>
              <a:ext cx="774467" cy="12670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直線單箭頭接點 70"/>
            <p:cNvCxnSpPr/>
            <p:nvPr/>
          </p:nvCxnSpPr>
          <p:spPr>
            <a:xfrm>
              <a:off x="9189959" y="1862980"/>
              <a:ext cx="774467" cy="12670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直線單箭頭接點 72"/>
            <p:cNvCxnSpPr>
              <a:stCxn id="10" idx="7"/>
              <a:endCxn id="17" idx="3"/>
            </p:cNvCxnSpPr>
            <p:nvPr/>
          </p:nvCxnSpPr>
          <p:spPr>
            <a:xfrm flipV="1">
              <a:off x="8274786" y="3304957"/>
              <a:ext cx="782838" cy="13956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直線單箭頭接點 73"/>
            <p:cNvCxnSpPr/>
            <p:nvPr/>
          </p:nvCxnSpPr>
          <p:spPr>
            <a:xfrm flipV="1">
              <a:off x="9215271" y="3323001"/>
              <a:ext cx="782838" cy="13956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" name="文字方塊 75"/>
          <p:cNvSpPr txBox="1"/>
          <p:nvPr/>
        </p:nvSpPr>
        <p:spPr>
          <a:xfrm>
            <a:off x="6565556" y="5822139"/>
            <a:ext cx="856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t=0</a:t>
            </a:r>
            <a:endParaRPr lang="zh-TW" altLang="en-US" dirty="0"/>
          </a:p>
        </p:txBody>
      </p:sp>
      <p:sp>
        <p:nvSpPr>
          <p:cNvPr id="77" name="文字方塊 76"/>
          <p:cNvSpPr txBox="1"/>
          <p:nvPr/>
        </p:nvSpPr>
        <p:spPr>
          <a:xfrm>
            <a:off x="7550099" y="5822139"/>
            <a:ext cx="856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t=1</a:t>
            </a:r>
            <a:endParaRPr lang="zh-TW" altLang="en-US" dirty="0"/>
          </a:p>
        </p:txBody>
      </p:sp>
      <p:sp>
        <p:nvSpPr>
          <p:cNvPr id="78" name="文字方塊 77"/>
          <p:cNvSpPr txBox="1"/>
          <p:nvPr/>
        </p:nvSpPr>
        <p:spPr>
          <a:xfrm>
            <a:off x="8695158" y="5822139"/>
            <a:ext cx="856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t=2</a:t>
            </a:r>
            <a:endParaRPr lang="zh-TW" altLang="en-US" dirty="0"/>
          </a:p>
        </p:txBody>
      </p:sp>
      <p:sp>
        <p:nvSpPr>
          <p:cNvPr id="79" name="文字方塊 78"/>
          <p:cNvSpPr txBox="1"/>
          <p:nvPr/>
        </p:nvSpPr>
        <p:spPr>
          <a:xfrm>
            <a:off x="9683698" y="5822139"/>
            <a:ext cx="856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t=3</a:t>
            </a:r>
            <a:endParaRPr lang="zh-TW" altLang="en-US" dirty="0"/>
          </a:p>
        </p:txBody>
      </p:sp>
      <p:sp>
        <p:nvSpPr>
          <p:cNvPr id="80" name="文字方塊 79"/>
          <p:cNvSpPr txBox="1"/>
          <p:nvPr/>
        </p:nvSpPr>
        <p:spPr>
          <a:xfrm>
            <a:off x="10540433" y="5816856"/>
            <a:ext cx="856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t=4</a:t>
            </a:r>
            <a:endParaRPr lang="zh-TW" altLang="en-US" dirty="0"/>
          </a:p>
        </p:txBody>
      </p:sp>
      <p:sp>
        <p:nvSpPr>
          <p:cNvPr id="81" name="矩形 80"/>
          <p:cNvSpPr/>
          <p:nvPr/>
        </p:nvSpPr>
        <p:spPr>
          <a:xfrm>
            <a:off x="6491661" y="2088655"/>
            <a:ext cx="1812323" cy="310408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2" name="矩形 81"/>
          <p:cNvSpPr/>
          <p:nvPr/>
        </p:nvSpPr>
        <p:spPr>
          <a:xfrm>
            <a:off x="8498816" y="1427078"/>
            <a:ext cx="2854984" cy="431426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3" name="文字方塊 82"/>
          <p:cNvSpPr txBox="1"/>
          <p:nvPr/>
        </p:nvSpPr>
        <p:spPr>
          <a:xfrm>
            <a:off x="6635822" y="1628572"/>
            <a:ext cx="152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三角形部分</a:t>
            </a:r>
            <a:endParaRPr lang="zh-TW" altLang="en-US" dirty="0"/>
          </a:p>
        </p:txBody>
      </p:sp>
      <p:sp>
        <p:nvSpPr>
          <p:cNvPr id="84" name="文字方塊 83"/>
          <p:cNvSpPr txBox="1"/>
          <p:nvPr/>
        </p:nvSpPr>
        <p:spPr>
          <a:xfrm>
            <a:off x="9304973" y="920407"/>
            <a:ext cx="152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長方形部分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5" name="文字方塊 84"/>
              <p:cNvSpPr txBox="1"/>
              <p:nvPr/>
            </p:nvSpPr>
            <p:spPr>
              <a:xfrm>
                <a:off x="923320" y="1731001"/>
                <a:ext cx="4736320" cy="29168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𝑑𝑌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𝑑𝑟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𝜂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TW" dirty="0"/>
                  <a:t>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[</m:t>
                    </m:r>
                    <m:f>
                      <m:f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𝜃</m:t>
                        </m:r>
                        <m:d>
                          <m:d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num>
                      <m:den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US" altLang="zh-TW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)]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𝑑𝑡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endParaRPr lang="en-US" altLang="zh-TW" dirty="0"/>
              </a:p>
              <a:p>
                <a:r>
                  <a:rPr lang="zh-TW" altLang="en-US" dirty="0"/>
                  <a:t>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=[</m:t>
                    </m:r>
                    <m:f>
                      <m:f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𝜃</m:t>
                        </m:r>
                        <m:d>
                          <m:d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𝜂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den>
                    </m:f>
                    <m:r>
                      <a:rPr lang="en-US" altLang="zh-TW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𝜂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den>
                    </m:f>
                    <m:r>
                      <a:rPr lang="en-US" altLang="zh-TW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)]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𝑑𝑡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dirty="0"/>
              </a:p>
              <a:p>
                <a:endParaRPr lang="en-US" altLang="zh-TW" dirty="0" smtClean="0"/>
              </a:p>
              <a:p>
                <a:endParaRPr lang="en-US" altLang="zh-TW" dirty="0"/>
              </a:p>
              <a:p>
                <a:r>
                  <a:rPr lang="zh-TW" altLang="en-US" dirty="0" smtClean="0"/>
                  <a:t>使用三元樹模擬</a:t>
                </a:r>
                <a:r>
                  <a:rPr lang="en-US" altLang="zh-TW" dirty="0" smtClean="0"/>
                  <a:t>Hull-White Tree</a:t>
                </a:r>
              </a:p>
              <a:p>
                <a:r>
                  <a:rPr lang="zh-TW" altLang="en-US" dirty="0" smtClean="0"/>
                  <a:t>我們需要先將樹，區分成三角形部分及長方形部分</a:t>
                </a:r>
                <a:endParaRPr lang="en-US" altLang="zh-TW" dirty="0" smtClean="0"/>
              </a:p>
              <a:p>
                <a:endParaRPr lang="en-US" altLang="zh-TW" dirty="0"/>
              </a:p>
              <a:p>
                <a:r>
                  <a:rPr lang="zh-TW" altLang="en-US" dirty="0"/>
                  <a:t>再</a:t>
                </a:r>
                <a:r>
                  <a:rPr lang="zh-TW" altLang="en-US" dirty="0" smtClean="0"/>
                  <a:t>根據不同的接點方式討論不同的參數</a:t>
                </a:r>
                <a:endParaRPr lang="zh-TW" altLang="en-US" dirty="0"/>
              </a:p>
            </p:txBody>
          </p:sp>
        </mc:Choice>
        <mc:Fallback>
          <p:sp>
            <p:nvSpPr>
              <p:cNvPr id="85" name="文字方塊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320" y="1731001"/>
                <a:ext cx="4736320" cy="2916889"/>
              </a:xfrm>
              <a:prstGeom prst="rect">
                <a:avLst/>
              </a:prstGeom>
              <a:blipFill rotWithShape="0">
                <a:blip r:embed="rId2"/>
                <a:stretch>
                  <a:fillRect l="-1030" b="-25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7393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0151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Y(t)</a:t>
            </a:r>
            <a:r>
              <a:rPr lang="zh-TW" altLang="en-US" sz="3200" dirty="0" smtClean="0"/>
              <a:t>的</a:t>
            </a:r>
            <a:r>
              <a:rPr lang="en-US" altLang="zh-TW" sz="3200" dirty="0" smtClean="0"/>
              <a:t>Hull-White Tree</a:t>
            </a:r>
            <a:endParaRPr lang="zh-TW" altLang="en-US" sz="3200" dirty="0"/>
          </a:p>
        </p:txBody>
      </p:sp>
      <p:grpSp>
        <p:nvGrpSpPr>
          <p:cNvPr id="126" name="群組 125"/>
          <p:cNvGrpSpPr/>
          <p:nvPr/>
        </p:nvGrpSpPr>
        <p:grpSpPr>
          <a:xfrm>
            <a:off x="2104572" y="1771198"/>
            <a:ext cx="1129830" cy="2183974"/>
            <a:chOff x="1811079" y="1755404"/>
            <a:chExt cx="1129830" cy="2183974"/>
          </a:xfrm>
        </p:grpSpPr>
        <p:grpSp>
          <p:nvGrpSpPr>
            <p:cNvPr id="120" name="群組 119"/>
            <p:cNvGrpSpPr/>
            <p:nvPr/>
          </p:nvGrpSpPr>
          <p:grpSpPr>
            <a:xfrm>
              <a:off x="1811079" y="2464806"/>
              <a:ext cx="1013254" cy="1474572"/>
              <a:chOff x="1904268" y="2908338"/>
              <a:chExt cx="1013254" cy="1474572"/>
            </a:xfrm>
          </p:grpSpPr>
          <p:sp>
            <p:nvSpPr>
              <p:cNvPr id="3" name="橢圓 2"/>
              <p:cNvSpPr/>
              <p:nvPr/>
            </p:nvSpPr>
            <p:spPr>
              <a:xfrm>
                <a:off x="1904268" y="3534413"/>
                <a:ext cx="205946" cy="22242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6" name="橢圓 85"/>
              <p:cNvSpPr/>
              <p:nvPr/>
            </p:nvSpPr>
            <p:spPr>
              <a:xfrm>
                <a:off x="2711576" y="3534413"/>
                <a:ext cx="205946" cy="22242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7" name="橢圓 86"/>
              <p:cNvSpPr/>
              <p:nvPr/>
            </p:nvSpPr>
            <p:spPr>
              <a:xfrm>
                <a:off x="2711576" y="2908338"/>
                <a:ext cx="205946" cy="22242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8" name="橢圓 87"/>
              <p:cNvSpPr/>
              <p:nvPr/>
            </p:nvSpPr>
            <p:spPr>
              <a:xfrm>
                <a:off x="2711576" y="4160488"/>
                <a:ext cx="205946" cy="22242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24" name="直線單箭頭接點 23"/>
              <p:cNvCxnSpPr>
                <a:stCxn id="3" idx="7"/>
                <a:endCxn id="87" idx="3"/>
              </p:cNvCxnSpPr>
              <p:nvPr/>
            </p:nvCxnSpPr>
            <p:spPr>
              <a:xfrm flipV="1">
                <a:off x="2080054" y="3098187"/>
                <a:ext cx="661682" cy="46879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直線單箭頭接點 52"/>
              <p:cNvCxnSpPr>
                <a:stCxn id="3" idx="6"/>
                <a:endCxn id="86" idx="2"/>
              </p:cNvCxnSpPr>
              <p:nvPr/>
            </p:nvCxnSpPr>
            <p:spPr>
              <a:xfrm>
                <a:off x="2110214" y="3645624"/>
                <a:ext cx="601362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直線單箭頭接點 60"/>
              <p:cNvCxnSpPr>
                <a:stCxn id="3" idx="5"/>
                <a:endCxn id="88" idx="1"/>
              </p:cNvCxnSpPr>
              <p:nvPr/>
            </p:nvCxnSpPr>
            <p:spPr>
              <a:xfrm>
                <a:off x="2080054" y="3724262"/>
                <a:ext cx="661682" cy="46879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8" name="文字方塊 107"/>
              <p:cNvSpPr txBox="1"/>
              <p:nvPr/>
            </p:nvSpPr>
            <p:spPr>
              <a:xfrm>
                <a:off x="2118452" y="3019549"/>
                <a:ext cx="4502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 smtClean="0"/>
                  <a:t>Pu</a:t>
                </a:r>
                <a:endParaRPr lang="zh-TW" altLang="en-US" dirty="0"/>
              </a:p>
            </p:txBody>
          </p:sp>
          <p:sp>
            <p:nvSpPr>
              <p:cNvPr id="114" name="文字方塊 113"/>
              <p:cNvSpPr txBox="1"/>
              <p:nvPr/>
            </p:nvSpPr>
            <p:spPr>
              <a:xfrm>
                <a:off x="2173537" y="3863234"/>
                <a:ext cx="4502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 smtClean="0"/>
                  <a:t>Pd</a:t>
                </a:r>
                <a:endParaRPr lang="zh-TW" altLang="en-US" dirty="0"/>
              </a:p>
            </p:txBody>
          </p:sp>
          <p:sp>
            <p:nvSpPr>
              <p:cNvPr id="115" name="文字方塊 114"/>
              <p:cNvSpPr txBox="1"/>
              <p:nvPr/>
            </p:nvSpPr>
            <p:spPr>
              <a:xfrm>
                <a:off x="2187809" y="3404664"/>
                <a:ext cx="5272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 smtClean="0"/>
                  <a:t>Pm</a:t>
                </a:r>
                <a:endParaRPr lang="zh-TW" altLang="en-US" dirty="0"/>
              </a:p>
            </p:txBody>
          </p:sp>
        </p:grpSp>
        <p:sp>
          <p:nvSpPr>
            <p:cNvPr id="121" name="文字方塊 120"/>
            <p:cNvSpPr txBox="1"/>
            <p:nvPr/>
          </p:nvSpPr>
          <p:spPr>
            <a:xfrm>
              <a:off x="1969511" y="1755404"/>
              <a:ext cx="971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Case 1</a:t>
              </a:r>
              <a:endParaRPr lang="zh-TW" altLang="en-US" dirty="0"/>
            </a:p>
          </p:txBody>
        </p:sp>
      </p:grpSp>
      <p:grpSp>
        <p:nvGrpSpPr>
          <p:cNvPr id="125" name="群組 124"/>
          <p:cNvGrpSpPr/>
          <p:nvPr/>
        </p:nvGrpSpPr>
        <p:grpSpPr>
          <a:xfrm>
            <a:off x="5289170" y="1771198"/>
            <a:ext cx="1111336" cy="2198942"/>
            <a:chOff x="5214373" y="1771198"/>
            <a:chExt cx="1111336" cy="2198942"/>
          </a:xfrm>
        </p:grpSpPr>
        <p:grpSp>
          <p:nvGrpSpPr>
            <p:cNvPr id="119" name="群組 118"/>
            <p:cNvGrpSpPr/>
            <p:nvPr/>
          </p:nvGrpSpPr>
          <p:grpSpPr>
            <a:xfrm>
              <a:off x="5214373" y="2276767"/>
              <a:ext cx="1005016" cy="1693373"/>
              <a:chOff x="5074507" y="2664444"/>
              <a:chExt cx="1005016" cy="1693373"/>
            </a:xfrm>
          </p:grpSpPr>
          <p:sp>
            <p:nvSpPr>
              <p:cNvPr id="89" name="橢圓 88"/>
              <p:cNvSpPr/>
              <p:nvPr/>
            </p:nvSpPr>
            <p:spPr>
              <a:xfrm>
                <a:off x="5074507" y="2883245"/>
                <a:ext cx="205946" cy="22242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0" name="橢圓 89"/>
              <p:cNvSpPr/>
              <p:nvPr/>
            </p:nvSpPr>
            <p:spPr>
              <a:xfrm>
                <a:off x="5873577" y="3509320"/>
                <a:ext cx="205946" cy="22242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1" name="橢圓 90"/>
              <p:cNvSpPr/>
              <p:nvPr/>
            </p:nvSpPr>
            <p:spPr>
              <a:xfrm>
                <a:off x="5873577" y="2883245"/>
                <a:ext cx="205946" cy="22242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2" name="橢圓 91"/>
              <p:cNvSpPr/>
              <p:nvPr/>
            </p:nvSpPr>
            <p:spPr>
              <a:xfrm>
                <a:off x="5873577" y="4135395"/>
                <a:ext cx="205946" cy="22242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97" name="直線單箭頭接點 96"/>
              <p:cNvCxnSpPr>
                <a:stCxn id="89" idx="6"/>
                <a:endCxn id="91" idx="2"/>
              </p:cNvCxnSpPr>
              <p:nvPr/>
            </p:nvCxnSpPr>
            <p:spPr>
              <a:xfrm>
                <a:off x="5280453" y="2994456"/>
                <a:ext cx="59312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" name="直線單箭頭接點 98"/>
              <p:cNvCxnSpPr>
                <a:stCxn id="89" idx="5"/>
                <a:endCxn id="90" idx="2"/>
              </p:cNvCxnSpPr>
              <p:nvPr/>
            </p:nvCxnSpPr>
            <p:spPr>
              <a:xfrm>
                <a:off x="5250293" y="3073094"/>
                <a:ext cx="623284" cy="54743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直線單箭頭接點 100"/>
              <p:cNvCxnSpPr>
                <a:stCxn id="89" idx="5"/>
                <a:endCxn id="92" idx="1"/>
              </p:cNvCxnSpPr>
              <p:nvPr/>
            </p:nvCxnSpPr>
            <p:spPr>
              <a:xfrm>
                <a:off x="5250293" y="3073094"/>
                <a:ext cx="653444" cy="109487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9" name="文字方塊 108"/>
              <p:cNvSpPr txBox="1"/>
              <p:nvPr/>
            </p:nvSpPr>
            <p:spPr>
              <a:xfrm>
                <a:off x="5351871" y="2664444"/>
                <a:ext cx="4502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 smtClean="0"/>
                  <a:t>Pu</a:t>
                </a:r>
                <a:endParaRPr lang="zh-TW" altLang="en-US" dirty="0"/>
              </a:p>
            </p:txBody>
          </p:sp>
          <p:sp>
            <p:nvSpPr>
              <p:cNvPr id="113" name="文字方塊 112"/>
              <p:cNvSpPr txBox="1"/>
              <p:nvPr/>
            </p:nvSpPr>
            <p:spPr>
              <a:xfrm>
                <a:off x="5398722" y="3758642"/>
                <a:ext cx="4502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 smtClean="0"/>
                  <a:t>Pd</a:t>
                </a:r>
                <a:endParaRPr lang="zh-TW" altLang="en-US" dirty="0"/>
              </a:p>
            </p:txBody>
          </p:sp>
          <p:sp>
            <p:nvSpPr>
              <p:cNvPr id="116" name="文字方塊 115"/>
              <p:cNvSpPr txBox="1"/>
              <p:nvPr/>
            </p:nvSpPr>
            <p:spPr>
              <a:xfrm>
                <a:off x="5443083" y="3165200"/>
                <a:ext cx="5272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 smtClean="0"/>
                  <a:t>Pm</a:t>
                </a:r>
                <a:endParaRPr lang="zh-TW" altLang="en-US" dirty="0"/>
              </a:p>
            </p:txBody>
          </p:sp>
        </p:grpSp>
        <p:sp>
          <p:nvSpPr>
            <p:cNvPr id="123" name="文字方塊 122"/>
            <p:cNvSpPr txBox="1"/>
            <p:nvPr/>
          </p:nvSpPr>
          <p:spPr>
            <a:xfrm>
              <a:off x="5354311" y="1771198"/>
              <a:ext cx="971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Case 2</a:t>
              </a:r>
              <a:endParaRPr lang="zh-TW" altLang="en-US" dirty="0"/>
            </a:p>
          </p:txBody>
        </p:sp>
      </p:grpSp>
      <p:grpSp>
        <p:nvGrpSpPr>
          <p:cNvPr id="127" name="群組 126"/>
          <p:cNvGrpSpPr/>
          <p:nvPr/>
        </p:nvGrpSpPr>
        <p:grpSpPr>
          <a:xfrm>
            <a:off x="9125822" y="1771198"/>
            <a:ext cx="1037079" cy="2304105"/>
            <a:chOff x="9206671" y="1771198"/>
            <a:chExt cx="1037079" cy="2304105"/>
          </a:xfrm>
        </p:grpSpPr>
        <p:grpSp>
          <p:nvGrpSpPr>
            <p:cNvPr id="118" name="群組 117"/>
            <p:cNvGrpSpPr/>
            <p:nvPr/>
          </p:nvGrpSpPr>
          <p:grpSpPr>
            <a:xfrm>
              <a:off x="9206671" y="2421248"/>
              <a:ext cx="922076" cy="1654055"/>
              <a:chOff x="8637371" y="2883245"/>
              <a:chExt cx="922076" cy="1654055"/>
            </a:xfrm>
          </p:grpSpPr>
          <p:sp>
            <p:nvSpPr>
              <p:cNvPr id="93" name="橢圓 92"/>
              <p:cNvSpPr/>
              <p:nvPr/>
            </p:nvSpPr>
            <p:spPr>
              <a:xfrm>
                <a:off x="8637371" y="4135395"/>
                <a:ext cx="205946" cy="22242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4" name="橢圓 93"/>
              <p:cNvSpPr/>
              <p:nvPr/>
            </p:nvSpPr>
            <p:spPr>
              <a:xfrm>
                <a:off x="9333468" y="3509320"/>
                <a:ext cx="205946" cy="22242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5" name="橢圓 94"/>
              <p:cNvSpPr/>
              <p:nvPr/>
            </p:nvSpPr>
            <p:spPr>
              <a:xfrm>
                <a:off x="9333468" y="2883245"/>
                <a:ext cx="205946" cy="22242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6" name="橢圓 95"/>
              <p:cNvSpPr/>
              <p:nvPr/>
            </p:nvSpPr>
            <p:spPr>
              <a:xfrm>
                <a:off x="9333468" y="4135395"/>
                <a:ext cx="205946" cy="22242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03" name="直線單箭頭接點 102"/>
              <p:cNvCxnSpPr>
                <a:stCxn id="93" idx="6"/>
                <a:endCxn id="96" idx="2"/>
              </p:cNvCxnSpPr>
              <p:nvPr/>
            </p:nvCxnSpPr>
            <p:spPr>
              <a:xfrm>
                <a:off x="8843317" y="4246606"/>
                <a:ext cx="490151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5" name="直線單箭頭接點 104"/>
              <p:cNvCxnSpPr>
                <a:stCxn id="93" idx="7"/>
                <a:endCxn id="94" idx="3"/>
              </p:cNvCxnSpPr>
              <p:nvPr/>
            </p:nvCxnSpPr>
            <p:spPr>
              <a:xfrm flipV="1">
                <a:off x="8813157" y="3699169"/>
                <a:ext cx="550471" cy="46879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直線單箭頭接點 106"/>
              <p:cNvCxnSpPr>
                <a:stCxn id="93" idx="7"/>
                <a:endCxn id="95" idx="3"/>
              </p:cNvCxnSpPr>
              <p:nvPr/>
            </p:nvCxnSpPr>
            <p:spPr>
              <a:xfrm flipV="1">
                <a:off x="8813157" y="3073094"/>
                <a:ext cx="550471" cy="109487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0" name="文字方塊 109"/>
              <p:cNvSpPr txBox="1"/>
              <p:nvPr/>
            </p:nvSpPr>
            <p:spPr>
              <a:xfrm>
                <a:off x="8795287" y="3205966"/>
                <a:ext cx="4502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 smtClean="0"/>
                  <a:t>Pu</a:t>
                </a:r>
                <a:endParaRPr lang="zh-TW" altLang="en-US" dirty="0"/>
              </a:p>
            </p:txBody>
          </p:sp>
          <p:sp>
            <p:nvSpPr>
              <p:cNvPr id="112" name="文字方塊 111"/>
              <p:cNvSpPr txBox="1"/>
              <p:nvPr/>
            </p:nvSpPr>
            <p:spPr>
              <a:xfrm>
                <a:off x="8883180" y="4167968"/>
                <a:ext cx="4502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 smtClean="0"/>
                  <a:t>Pd</a:t>
                </a:r>
                <a:endParaRPr lang="zh-TW" altLang="en-US" dirty="0"/>
              </a:p>
            </p:txBody>
          </p:sp>
          <p:sp>
            <p:nvSpPr>
              <p:cNvPr id="117" name="文字方塊 116"/>
              <p:cNvSpPr txBox="1"/>
              <p:nvPr/>
            </p:nvSpPr>
            <p:spPr>
              <a:xfrm>
                <a:off x="9032224" y="3738552"/>
                <a:ext cx="5272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 smtClean="0"/>
                  <a:t>Pm</a:t>
                </a:r>
                <a:endParaRPr lang="zh-TW" altLang="en-US" dirty="0"/>
              </a:p>
            </p:txBody>
          </p:sp>
        </p:grpSp>
        <p:sp>
          <p:nvSpPr>
            <p:cNvPr id="124" name="文字方塊 123"/>
            <p:cNvSpPr txBox="1"/>
            <p:nvPr/>
          </p:nvSpPr>
          <p:spPr>
            <a:xfrm>
              <a:off x="9272352" y="1771198"/>
              <a:ext cx="971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Case 3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341649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01515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用</a:t>
            </a:r>
            <a:r>
              <a:rPr lang="en-US" altLang="zh-TW" sz="3200" dirty="0" smtClean="0"/>
              <a:t>X(t)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Y(t)</a:t>
            </a:r>
            <a:r>
              <a:rPr lang="zh-TW" altLang="en-US" sz="3200" dirty="0" smtClean="0"/>
              <a:t>計算房價</a:t>
            </a:r>
            <a:r>
              <a:rPr lang="en-US" altLang="zh-TW" sz="3200" dirty="0" smtClean="0"/>
              <a:t>H(t)</a:t>
            </a:r>
            <a:endParaRPr lang="zh-TW" alt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內容版面配置區 3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85005"/>
                <a:ext cx="10515600" cy="477095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900" i="1" smtClean="0">
                          <a:latin typeface="Cambria Math" panose="02040503050406030204" pitchFamily="18" charset="0"/>
                        </a:rPr>
                        <m:t>𝑑𝑋</m:t>
                      </m:r>
                      <m:d>
                        <m:dPr>
                          <m:ctrlPr>
                            <a:rPr lang="en-US" altLang="zh-TW" sz="19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9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19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19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1900" i="1">
                              <a:latin typeface="Cambria Math" panose="02040503050406030204" pitchFamily="18" charset="0"/>
                            </a:rPr>
                            <m:t>𝑑𝑙𝑛𝐻</m:t>
                          </m:r>
                          <m:r>
                            <a:rPr lang="en-US" altLang="zh-TW" sz="19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sz="19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19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TW" sz="19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7"/>
                                </m:rPr>
                                <a:rPr lang="en-US" altLang="zh-TW" sz="19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en-US" altLang="zh-TW" sz="19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en-US" altLang="zh-TW" sz="19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sz="19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altLang="zh-TW" sz="19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TW" sz="1900" i="1"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p>
                                  <m:r>
                                    <m:rPr>
                                      <m:brk m:alnAt="7"/>
                                    </m:rPr>
                                    <a:rPr lang="en-US" altLang="zh-TW" sz="19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en-US" altLang="zh-TW" sz="19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sz="19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19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sz="1900" i="1">
                              <a:latin typeface="Cambria Math" panose="02040503050406030204" pitchFamily="18" charset="0"/>
                            </a:rPr>
                            <m:t>𝜌</m:t>
                          </m:r>
                          <m:r>
                            <a:rPr lang="en-US" altLang="zh-TW" sz="1900" i="1">
                              <a:latin typeface="Cambria Math" panose="02040503050406030204" pitchFamily="18" charset="0"/>
                            </a:rPr>
                            <m:t>𝑑𝑟</m:t>
                          </m:r>
                          <m:r>
                            <a:rPr lang="en-US" altLang="zh-TW" sz="19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sz="19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19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TW" sz="19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900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en-US" altLang="zh-TW" sz="19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en-US" altLang="zh-TW" sz="19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sz="19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altLang="zh-TW" sz="19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TW" sz="1900" i="1"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p>
                                  <m:r>
                                    <m:rPr>
                                      <m:brk m:alnAt="7"/>
                                    </m:rPr>
                                    <a:rPr lang="en-US" altLang="zh-TW" sz="19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US" altLang="zh-TW" sz="19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900" i="1">
                          <a:latin typeface="Cambria Math" panose="02040503050406030204" pitchFamily="18" charset="0"/>
                        </a:rPr>
                        <m:t>𝑑𝑌</m:t>
                      </m:r>
                      <m:d>
                        <m:dPr>
                          <m:ctrlPr>
                            <a:rPr lang="en-US" altLang="zh-TW" sz="19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9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19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19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1900" i="1">
                              <a:latin typeface="Cambria Math" panose="02040503050406030204" pitchFamily="18" charset="0"/>
                            </a:rPr>
                            <m:t>𝑑𝑟</m:t>
                          </m:r>
                          <m:r>
                            <a:rPr lang="en-US" altLang="zh-TW" sz="19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sz="19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19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TW" sz="19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900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en-US" altLang="zh-TW" sz="19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zh-TW" sz="1900" dirty="0" smtClean="0"/>
              </a:p>
              <a:p>
                <a:pPr marL="0" indent="0">
                  <a:buNone/>
                </a:pPr>
                <a:endParaRPr lang="en-US" altLang="zh-TW" sz="19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zh-TW" altLang="en-US" sz="19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𝑑𝑋</m:t>
                          </m:r>
                          <m:d>
                            <m:dPr>
                              <m:ctrlPr>
                                <a:rPr lang="en-US" altLang="zh-TW" sz="19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9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en-US" altLang="zh-TW" sz="19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9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en-US" altLang="zh-TW" sz="19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9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altLang="zh-TW" sz="19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1900" i="1">
                                  <a:latin typeface="Cambria Math" panose="02040503050406030204" pitchFamily="18" charset="0"/>
                                </a:rPr>
                                <m:t>𝑙𝑛𝐻</m:t>
                              </m:r>
                              <m:d>
                                <m:dPr>
                                  <m:ctrlPr>
                                    <a:rPr lang="en-US" altLang="zh-TW" sz="19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9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</m:d>
                              <m:r>
                                <a:rPr lang="en-US" altLang="zh-TW" sz="19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TW" sz="1900" b="0" i="1" smtClean="0">
                                  <a:latin typeface="Cambria Math" panose="02040503050406030204" pitchFamily="18" charset="0"/>
                                </a:rPr>
                                <m:t>𝑙𝑛𝐻</m:t>
                              </m:r>
                              <m:d>
                                <m:dPr>
                                  <m:ctrlPr>
                                    <a:rPr lang="en-US" altLang="zh-TW" sz="19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9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n-US" altLang="zh-TW" sz="19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TW" sz="1900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altLang="zh-TW" sz="19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sub>
                              </m:sSub>
                              <m:rad>
                                <m:radPr>
                                  <m:degHide m:val="on"/>
                                  <m:ctrlPr>
                                    <a:rPr lang="en-US" altLang="zh-TW" sz="19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zh-TW" sz="19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altLang="zh-TW" sz="19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TW" sz="1900" i="1">
                                          <a:latin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m:rPr>
                                          <m:brk m:alnAt="7"/>
                                        </m:rPr>
                                        <a:rPr lang="en-US" altLang="zh-TW" sz="19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sz="19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19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TW" sz="1900" i="1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altLang="zh-TW" sz="19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900" i="1">
                                      <a:latin typeface="Cambria Math" panose="02040503050406030204" pitchFamily="18" charset="0"/>
                                    </a:rPr>
                                    <m:t>𝜂</m:t>
                                  </m:r>
                                </m:e>
                                <m:sub>
                                  <m:r>
                                    <a:rPr lang="en-US" altLang="zh-TW" sz="19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</m:den>
                          </m:f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d>
                            <m:dPr>
                              <m:ctrlPr>
                                <a:rPr lang="en-US" altLang="zh-TW" sz="19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9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(0))</m:t>
                          </m:r>
                        </m:e>
                      </m:nary>
                    </m:oMath>
                  </m:oMathPara>
                </a14:m>
                <a:endParaRPr lang="en-US" altLang="zh-TW" sz="19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zh-TW" altLang="en-US" sz="19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𝑑𝑌</m:t>
                          </m:r>
                          <m:d>
                            <m:dPr>
                              <m:ctrlPr>
                                <a:rPr lang="en-US" altLang="zh-TW" sz="19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9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d>
                            <m:dPr>
                              <m:ctrlPr>
                                <a:rPr lang="en-US" altLang="zh-TW" sz="19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9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(0)=</m:t>
                          </m:r>
                          <m:f>
                            <m:fPr>
                              <m:ctrlPr>
                                <a:rPr lang="en-US" altLang="zh-TW" sz="19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19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altLang="zh-TW" sz="19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9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</m:d>
                              <m:r>
                                <a:rPr lang="en-US" altLang="zh-TW" sz="19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TW" sz="19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altLang="zh-TW" sz="1900" b="0" i="1" smtClean="0">
                                  <a:latin typeface="Cambria Math" panose="02040503050406030204" pitchFamily="18" charset="0"/>
                                </a:rPr>
                                <m:t>(0)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altLang="zh-TW" sz="19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900" b="0" i="1" smtClean="0">
                                      <a:latin typeface="Cambria Math" panose="02040503050406030204" pitchFamily="18" charset="0"/>
                                    </a:rPr>
                                    <m:t>𝜂</m:t>
                                  </m:r>
                                </m:e>
                                <m:sub>
                                  <m:r>
                                    <a:rPr lang="en-US" altLang="zh-TW" sz="19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en-US" altLang="zh-TW" sz="1900" dirty="0" smtClean="0"/>
              </a:p>
              <a:p>
                <a:pPr marL="0" indent="0">
                  <a:buNone/>
                </a:pPr>
                <a:r>
                  <a:rPr lang="zh-TW" altLang="en-US" sz="1900" dirty="0" smtClean="0"/>
                  <a:t>令</a:t>
                </a:r>
                <a:r>
                  <a:rPr lang="en-US" altLang="zh-TW" sz="1900" dirty="0" smtClean="0"/>
                  <a:t>X(0)=Y(0)=0</a:t>
                </a:r>
                <a:r>
                  <a:rPr lang="zh-TW" altLang="en-US" sz="1900" dirty="0" smtClean="0"/>
                  <a:t>可以得到</a:t>
                </a:r>
                <a:endParaRPr lang="en-US" altLang="zh-TW" sz="19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900" i="1" dirty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altLang="zh-TW" sz="19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TW" sz="1900" i="1" dirty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altLang="zh-TW" sz="1900" i="1" dirty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altLang="zh-TW" sz="19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900" i="1" dirty="0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altLang="zh-TW" sz="19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TW" sz="1900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zh-TW" sz="1900" i="1" dirty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zh-TW" altLang="en-US" sz="1900" i="1" dirty="0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m:rPr>
                          <m:sty m:val="p"/>
                        </m:rPr>
                        <a:rPr lang="en-US" altLang="zh-TW" sz="1900" b="0" i="0" dirty="0" smtClean="0">
                          <a:latin typeface="Cambria Math" panose="02040503050406030204" pitchFamily="18" charset="0"/>
                        </a:rPr>
                        <m:t>exp</m:t>
                      </m:r>
                      <m:r>
                        <a:rPr lang="en-US" altLang="zh-TW" sz="1900" b="0" i="1" dirty="0" smtClean="0">
                          <a:latin typeface="Cambria Math" panose="02040503050406030204" pitchFamily="18" charset="0"/>
                        </a:rPr>
                        <m:t>⁡[</m:t>
                      </m:r>
                      <m:sSub>
                        <m:sSubPr>
                          <m:ctrlPr>
                            <a:rPr lang="en-US" altLang="zh-TW" sz="19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brk m:alnAt="7"/>
                            </m:rPr>
                            <a:rPr lang="en-US" altLang="zh-TW" sz="19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m:rPr>
                              <m:brk m:alnAt="7"/>
                            </m:rPr>
                            <a:rPr lang="en-US" altLang="zh-TW" sz="1900" i="1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en-US" altLang="zh-TW" sz="19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zh-TW" sz="19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altLang="zh-TW" sz="19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brk m:alnAt="7"/>
                                </m:rPr>
                                <a:rPr lang="en-US" altLang="zh-TW" sz="1900" i="1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p>
                              <m:r>
                                <m:rPr>
                                  <m:brk m:alnAt="7"/>
                                </m:rPr>
                                <a:rPr lang="en-US" altLang="zh-TW" sz="19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altLang="zh-TW" sz="1900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ctrlP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altLang="zh-TW" sz="19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TW" sz="1900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US" altLang="zh-TW" sz="1900" b="0" i="1" smtClean="0">
                          <a:latin typeface="Cambria Math" panose="02040503050406030204" pitchFamily="18" charset="0"/>
                        </a:rPr>
                        <m:t>𝑌</m:t>
                      </m:r>
                      <m:d>
                        <m:dPr>
                          <m:ctrlP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9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altLang="zh-TW" sz="1900" b="0" i="1" smtClean="0">
                          <a:latin typeface="Cambria Math" panose="02040503050406030204" pitchFamily="18" charset="0"/>
                        </a:rPr>
                        <m:t>]</m:t>
                      </m:r>
                      <m:r>
                        <a:rPr lang="zh-TW" altLang="en-US" sz="190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zh-TW" sz="1900" dirty="0" smtClean="0"/>
              </a:p>
              <a:p>
                <a:pPr marL="0" indent="0">
                  <a:buNone/>
                </a:pPr>
                <a:endParaRPr lang="en-US" altLang="zh-TW" sz="1900" dirty="0" smtClean="0"/>
              </a:p>
              <a:p>
                <a:r>
                  <a:rPr lang="zh-TW" altLang="en-US" sz="1900" dirty="0" smtClean="0"/>
                  <a:t>我們透過模擬每一期每個節點上的</a:t>
                </a:r>
                <a:r>
                  <a:rPr lang="en-US" altLang="zh-TW" sz="1900" dirty="0" smtClean="0"/>
                  <a:t>X(t),Y(t)</a:t>
                </a:r>
                <a:r>
                  <a:rPr lang="zh-TW" altLang="en-US" sz="1900" dirty="0" smtClean="0"/>
                  <a:t>來計算房價</a:t>
                </a:r>
                <a:endParaRPr lang="en-US" altLang="zh-TW" sz="1900" dirty="0" smtClean="0"/>
              </a:p>
              <a:p>
                <a:pPr marL="0" indent="0">
                  <a:buNone/>
                </a:pPr>
                <a:endParaRPr lang="en-US" altLang="zh-TW" sz="1900" dirty="0" smtClean="0"/>
              </a:p>
              <a:p>
                <a:pPr marL="0" indent="0">
                  <a:buNone/>
                </a:pPr>
                <a:endParaRPr lang="zh-TW" altLang="en-US" sz="1900" dirty="0"/>
              </a:p>
            </p:txBody>
          </p:sp>
        </mc:Choice>
        <mc:Fallback>
          <p:sp>
            <p:nvSpPr>
              <p:cNvPr id="4" name="內容版面配置區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85005"/>
                <a:ext cx="10515600" cy="4770951"/>
              </a:xfrm>
              <a:blipFill rotWithShape="0">
                <a:blip r:embed="rId2"/>
                <a:stretch>
                  <a:fillRect l="-58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4293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9985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66271"/>
            <a:ext cx="10515600" cy="878789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反向房屋貸款 </a:t>
            </a:r>
            <a:r>
              <a:rPr lang="en-US" altLang="zh-TW" sz="3200" dirty="0" smtClean="0"/>
              <a:t>Reverse Mortgage(RM)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86482" y="1784436"/>
            <a:ext cx="10515600" cy="4351338"/>
          </a:xfrm>
        </p:spPr>
        <p:txBody>
          <a:bodyPr/>
          <a:lstStyle/>
          <a:p>
            <a:r>
              <a:rPr lang="zh-TW" altLang="en-US" dirty="0" smtClean="0"/>
              <a:t>住宅富人，現金窮人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許多老年人退休後擁有房屋資產，卻沒有生活費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若是出售房屋獲得現金，會面臨無房可住的情況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r>
              <a:rPr lang="zh-TW" altLang="en-US" dirty="0" smtClean="0"/>
              <a:t>一般房屋貸款是繳錢給銀行，銀行把房子給貸款人</a:t>
            </a:r>
            <a:endParaRPr lang="en-US" altLang="zh-TW" dirty="0" smtClean="0"/>
          </a:p>
          <a:p>
            <a:r>
              <a:rPr lang="zh-TW" altLang="en-US" dirty="0" smtClean="0"/>
              <a:t>反向房屋貸款是繳房子給銀行，銀行把錢給貸款人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1585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66271"/>
            <a:ext cx="10515600" cy="878789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反向房屋貸款 </a:t>
            </a:r>
            <a:r>
              <a:rPr lang="en-US" altLang="zh-TW" sz="3200" dirty="0" smtClean="0"/>
              <a:t>Reverse Mortgage(RM)</a:t>
            </a:r>
            <a:endParaRPr lang="zh-TW" altLang="en-US" sz="3200" dirty="0"/>
          </a:p>
        </p:txBody>
      </p:sp>
      <p:sp>
        <p:nvSpPr>
          <p:cNvPr id="5" name="矩形 4"/>
          <p:cNvSpPr/>
          <p:nvPr/>
        </p:nvSpPr>
        <p:spPr>
          <a:xfrm>
            <a:off x="2113426" y="3448376"/>
            <a:ext cx="1845276" cy="8896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dirty="0" smtClean="0"/>
              <a:t>老人</a:t>
            </a:r>
            <a:endParaRPr lang="zh-TW" altLang="en-US" sz="2500" dirty="0"/>
          </a:p>
        </p:txBody>
      </p:sp>
      <p:sp>
        <p:nvSpPr>
          <p:cNvPr id="6" name="矩形 5"/>
          <p:cNvSpPr/>
          <p:nvPr/>
        </p:nvSpPr>
        <p:spPr>
          <a:xfrm>
            <a:off x="6557318" y="2166553"/>
            <a:ext cx="1845276" cy="88968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dirty="0" smtClean="0"/>
              <a:t>銀行</a:t>
            </a:r>
            <a:endParaRPr lang="zh-TW" altLang="en-US" sz="2500" dirty="0"/>
          </a:p>
        </p:txBody>
      </p:sp>
      <p:sp>
        <p:nvSpPr>
          <p:cNvPr id="7" name="矩形 6"/>
          <p:cNvSpPr/>
          <p:nvPr/>
        </p:nvSpPr>
        <p:spPr>
          <a:xfrm>
            <a:off x="6557318" y="4827374"/>
            <a:ext cx="1845276" cy="88968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dirty="0" smtClean="0"/>
              <a:t>保險公司</a:t>
            </a:r>
            <a:endParaRPr lang="zh-TW" altLang="en-US" sz="2500" dirty="0"/>
          </a:p>
        </p:txBody>
      </p:sp>
      <p:cxnSp>
        <p:nvCxnSpPr>
          <p:cNvPr id="9" name="直線單箭頭接點 8"/>
          <p:cNvCxnSpPr/>
          <p:nvPr/>
        </p:nvCxnSpPr>
        <p:spPr>
          <a:xfrm flipV="1">
            <a:off x="4034270" y="2462526"/>
            <a:ext cx="2281881" cy="8402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/>
          <p:nvPr/>
        </p:nvCxnSpPr>
        <p:spPr>
          <a:xfrm flipH="1">
            <a:off x="4154140" y="2755978"/>
            <a:ext cx="2207740" cy="79898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文字方塊 13"/>
          <p:cNvSpPr txBox="1"/>
          <p:nvPr/>
        </p:nvSpPr>
        <p:spPr>
          <a:xfrm>
            <a:off x="4154140" y="2386646"/>
            <a:ext cx="1415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房屋所有權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096108" y="3185631"/>
            <a:ext cx="1415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年金</a:t>
            </a:r>
            <a:endParaRPr lang="zh-TW" altLang="en-US" dirty="0"/>
          </a:p>
        </p:txBody>
      </p:sp>
      <p:cxnSp>
        <p:nvCxnSpPr>
          <p:cNvPr id="17" name="直線單箭頭接點 16"/>
          <p:cNvCxnSpPr/>
          <p:nvPr/>
        </p:nvCxnSpPr>
        <p:spPr>
          <a:xfrm>
            <a:off x="4118788" y="4587386"/>
            <a:ext cx="2197363" cy="7559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文字方塊 19"/>
          <p:cNvSpPr txBox="1"/>
          <p:nvPr/>
        </p:nvSpPr>
        <p:spPr>
          <a:xfrm>
            <a:off x="4756215" y="4981215"/>
            <a:ext cx="1186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保費</a:t>
            </a:r>
            <a:endParaRPr lang="zh-TW" altLang="en-US" dirty="0"/>
          </a:p>
        </p:txBody>
      </p:sp>
      <p:cxnSp>
        <p:nvCxnSpPr>
          <p:cNvPr id="21" name="直線單箭頭接點 20"/>
          <p:cNvCxnSpPr/>
          <p:nvPr/>
        </p:nvCxnSpPr>
        <p:spPr>
          <a:xfrm flipV="1">
            <a:off x="7479956" y="3155470"/>
            <a:ext cx="0" cy="154544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文字方塊 22"/>
          <p:cNvSpPr txBox="1"/>
          <p:nvPr/>
        </p:nvSpPr>
        <p:spPr>
          <a:xfrm>
            <a:off x="7741297" y="3504446"/>
            <a:ext cx="24241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房價過低無法支付年金時，保險公司支付金額給銀行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838200" y="1430103"/>
            <a:ext cx="4547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 smtClean="0"/>
              <a:t>一般情況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70952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66271"/>
            <a:ext cx="10515600" cy="878789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反向房屋貸款 </a:t>
            </a:r>
            <a:r>
              <a:rPr lang="en-US" altLang="zh-TW" sz="3200" dirty="0" smtClean="0"/>
              <a:t>Reverse Mortgage(RM)</a:t>
            </a:r>
            <a:endParaRPr lang="zh-TW" altLang="en-US" sz="3200" dirty="0"/>
          </a:p>
        </p:txBody>
      </p:sp>
      <p:sp>
        <p:nvSpPr>
          <p:cNvPr id="5" name="矩形 4"/>
          <p:cNvSpPr/>
          <p:nvPr/>
        </p:nvSpPr>
        <p:spPr>
          <a:xfrm>
            <a:off x="2113426" y="3448376"/>
            <a:ext cx="1845276" cy="8896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dirty="0" smtClean="0"/>
              <a:t>老人</a:t>
            </a:r>
            <a:endParaRPr lang="zh-TW" altLang="en-US" sz="2500" dirty="0"/>
          </a:p>
        </p:txBody>
      </p:sp>
      <p:sp>
        <p:nvSpPr>
          <p:cNvPr id="6" name="矩形 5"/>
          <p:cNvSpPr/>
          <p:nvPr/>
        </p:nvSpPr>
        <p:spPr>
          <a:xfrm>
            <a:off x="6557318" y="2166553"/>
            <a:ext cx="1845276" cy="88968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dirty="0" smtClean="0"/>
              <a:t>銀行</a:t>
            </a:r>
            <a:endParaRPr lang="zh-TW" altLang="en-US" sz="2500" dirty="0"/>
          </a:p>
        </p:txBody>
      </p:sp>
      <p:sp>
        <p:nvSpPr>
          <p:cNvPr id="7" name="矩形 6"/>
          <p:cNvSpPr/>
          <p:nvPr/>
        </p:nvSpPr>
        <p:spPr>
          <a:xfrm>
            <a:off x="6557318" y="4827374"/>
            <a:ext cx="1845276" cy="88968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dirty="0" smtClean="0"/>
              <a:t>房屋買家</a:t>
            </a:r>
            <a:endParaRPr lang="zh-TW" altLang="en-US" sz="2500" dirty="0"/>
          </a:p>
        </p:txBody>
      </p:sp>
      <p:cxnSp>
        <p:nvCxnSpPr>
          <p:cNvPr id="9" name="直線單箭頭接點 8"/>
          <p:cNvCxnSpPr/>
          <p:nvPr/>
        </p:nvCxnSpPr>
        <p:spPr>
          <a:xfrm flipV="1">
            <a:off x="4118788" y="2566087"/>
            <a:ext cx="2281881" cy="8402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文字方塊 13"/>
          <p:cNvSpPr txBox="1"/>
          <p:nvPr/>
        </p:nvSpPr>
        <p:spPr>
          <a:xfrm>
            <a:off x="4203567" y="5087551"/>
            <a:ext cx="1415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房屋所有權</a:t>
            </a:r>
            <a:endParaRPr lang="zh-TW" altLang="en-US" dirty="0"/>
          </a:p>
        </p:txBody>
      </p:sp>
      <p:cxnSp>
        <p:nvCxnSpPr>
          <p:cNvPr id="17" name="直線單箭頭接點 16"/>
          <p:cNvCxnSpPr/>
          <p:nvPr/>
        </p:nvCxnSpPr>
        <p:spPr>
          <a:xfrm>
            <a:off x="4118788" y="4636813"/>
            <a:ext cx="2197363" cy="7559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文字方塊 23"/>
          <p:cNvSpPr txBox="1"/>
          <p:nvPr/>
        </p:nvSpPr>
        <p:spPr>
          <a:xfrm>
            <a:off x="838200" y="1354223"/>
            <a:ext cx="4547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 smtClean="0"/>
              <a:t>含解約選擇權</a:t>
            </a:r>
            <a:r>
              <a:rPr lang="en-US" altLang="zh-TW" dirty="0" smtClean="0"/>
              <a:t>(</a:t>
            </a:r>
            <a:r>
              <a:rPr lang="zh-TW" altLang="en-US" dirty="0" smtClean="0"/>
              <a:t>當房價</a:t>
            </a:r>
            <a:r>
              <a:rPr lang="en-US" altLang="zh-TW" dirty="0" smtClean="0"/>
              <a:t>&gt;</a:t>
            </a:r>
            <a:r>
              <a:rPr lang="zh-TW" altLang="en-US" dirty="0" smtClean="0"/>
              <a:t>累積年金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cxnSp>
        <p:nvCxnSpPr>
          <p:cNvPr id="19" name="直線單箭頭接點 18"/>
          <p:cNvCxnSpPr/>
          <p:nvPr/>
        </p:nvCxnSpPr>
        <p:spPr>
          <a:xfrm flipH="1" flipV="1">
            <a:off x="4118788" y="4311174"/>
            <a:ext cx="2197363" cy="7880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4813167" y="4203381"/>
            <a:ext cx="1415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賣房所得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4425989" y="2484393"/>
            <a:ext cx="1415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累積年金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56389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66271"/>
            <a:ext cx="10515600" cy="878789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房價模型</a:t>
            </a:r>
            <a:endParaRPr lang="zh-TW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002958" y="1314879"/>
                <a:ext cx="10515600" cy="4945878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dirty="0" smtClean="0"/>
                  <a:t>Cunnungham and </a:t>
                </a:r>
                <a:r>
                  <a:rPr lang="en-US" altLang="zh-TW" dirty="0" err="1" smtClean="0"/>
                  <a:t>Hendershott</a:t>
                </a:r>
                <a:r>
                  <a:rPr lang="en-US" altLang="zh-TW" dirty="0" smtClean="0"/>
                  <a:t>(1984)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𝑑𝐻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US" altLang="zh-TW" dirty="0" smtClean="0"/>
              </a:p>
              <a:p>
                <a:pPr marL="0" indent="0">
                  <a:buNone/>
                </a:pPr>
                <a:r>
                  <a:rPr lang="zh-TW" altLang="en-US" dirty="0" smtClean="0"/>
                  <a:t>其中</a:t>
                </a:r>
                <a:endParaRPr lang="en-US" altLang="zh-TW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i="1" dirty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zh-TW" altLang="en-US" dirty="0" smtClean="0"/>
                  <a:t>時間點</a:t>
                </a:r>
                <a:r>
                  <a:rPr lang="en-US" altLang="zh-TW" dirty="0" smtClean="0"/>
                  <a:t>t</a:t>
                </a:r>
                <a:r>
                  <a:rPr lang="zh-TW" altLang="en-US" dirty="0" smtClean="0"/>
                  <a:t>的房價</a:t>
                </a:r>
                <a:endParaRPr lang="en-US" altLang="zh-TW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zh-TW" altLang="en-US" dirty="0" smtClean="0"/>
                  <a:t>時間點</a:t>
                </a:r>
                <a:r>
                  <a:rPr lang="en-US" altLang="zh-TW" dirty="0" smtClean="0"/>
                  <a:t>t</a:t>
                </a:r>
                <a:r>
                  <a:rPr lang="zh-TW" altLang="en-US" dirty="0" smtClean="0"/>
                  <a:t>的即期利率</a:t>
                </a:r>
                <a:endParaRPr lang="en-US" altLang="zh-TW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zh-TW" altLang="en-US" dirty="0" smtClean="0"/>
                  <a:t>時間點</a:t>
                </a:r>
                <a:r>
                  <a:rPr lang="en-US" altLang="zh-TW" dirty="0" smtClean="0"/>
                  <a:t>t</a:t>
                </a:r>
                <a:r>
                  <a:rPr lang="zh-TW" altLang="en-US" dirty="0" smtClean="0"/>
                  <a:t>的房屋維持費用</a:t>
                </a:r>
                <a:endParaRPr lang="en-US" altLang="zh-TW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zh-TW" altLang="en-US" dirty="0" smtClean="0"/>
                  <a:t>房價的波動度</a:t>
                </a:r>
                <a:endParaRPr lang="en-US" altLang="zh-TW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zh-TW" altLang="en-US" dirty="0" smtClean="0"/>
                  <a:t>布朗運動</a:t>
                </a:r>
                <a:endParaRPr lang="en-US" altLang="zh-TW" dirty="0" smtClean="0"/>
              </a:p>
              <a:p>
                <a:pPr marL="0" indent="0">
                  <a:buNone/>
                </a:pPr>
                <a:r>
                  <a:rPr lang="en-US" altLang="zh-TW" dirty="0" smtClean="0"/>
                  <a:t/>
                </a:r>
                <a:br>
                  <a:rPr lang="en-US" altLang="zh-TW" dirty="0" smtClean="0"/>
                </a:b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02958" y="1314879"/>
                <a:ext cx="10515600" cy="4945878"/>
              </a:xfrm>
              <a:blipFill rotWithShape="0">
                <a:blip r:embed="rId2"/>
                <a:stretch>
                  <a:fillRect l="-1217" t="-209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1425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66271"/>
            <a:ext cx="10515600" cy="878789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房價模型</a:t>
            </a:r>
            <a:endParaRPr lang="zh-TW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002958" y="1314879"/>
                <a:ext cx="10515600" cy="4945878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dirty="0" smtClean="0"/>
                  <a:t>Cunnungham and </a:t>
                </a:r>
                <a:r>
                  <a:rPr lang="en-US" altLang="zh-TW" dirty="0" err="1" smtClean="0"/>
                  <a:t>Hendershott</a:t>
                </a:r>
                <a:r>
                  <a:rPr lang="en-US" altLang="zh-TW" dirty="0" smtClean="0"/>
                  <a:t>(1984)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𝑑𝐻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US" altLang="zh-TW" dirty="0" smtClean="0"/>
              </a:p>
              <a:p>
                <a:pPr marL="0" indent="0">
                  <a:buNone/>
                </a:pPr>
                <a:r>
                  <a:rPr lang="zh-TW" altLang="en-US" dirty="0" smtClean="0"/>
                  <a:t>由於等式兩邊都有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zh-TW" altLang="en-US" dirty="0" smtClean="0"/>
                  <a:t>，因此我們做一點處理，根據</a:t>
                </a:r>
                <a:r>
                  <a:rPr lang="en-US" altLang="zh-TW" dirty="0" smtClean="0"/>
                  <a:t>Ito’s lemma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𝑑𝑙𝑛𝐻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𝑑𝐻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𝑑𝐻</m:t>
                                  </m:r>
                                  <m:d>
                                    <m:d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den>
                      </m:f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zh-TW" b="0" dirty="0" smtClean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𝑑𝑙𝑛𝐻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Sup>
                            <m:sSub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r>
                  <a:rPr lang="en-US" altLang="zh-TW" dirty="0" smtClean="0"/>
                  <a:t/>
                </a:r>
                <a:br>
                  <a:rPr lang="en-US" altLang="zh-TW" dirty="0" smtClean="0"/>
                </a:b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02958" y="1314879"/>
                <a:ext cx="10515600" cy="4945878"/>
              </a:xfrm>
              <a:blipFill rotWithShape="0">
                <a:blip r:embed="rId2"/>
                <a:stretch>
                  <a:fillRect l="-1217" t="-209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7256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66271"/>
            <a:ext cx="10515600" cy="878789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利率模型</a:t>
            </a:r>
            <a:endParaRPr lang="zh-TW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002958" y="1314878"/>
                <a:ext cx="10515600" cy="5061207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altLang="zh-TW" dirty="0" smtClean="0"/>
                  <a:t>Hull-White(1990)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𝑑𝑟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[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)]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US" altLang="zh-TW" dirty="0" smtClean="0"/>
              </a:p>
              <a:p>
                <a:pPr marL="0" indent="0">
                  <a:buNone/>
                </a:pPr>
                <a:r>
                  <a:rPr lang="zh-TW" altLang="en-US" dirty="0" smtClean="0"/>
                  <a:t>其中</a:t>
                </a:r>
                <a:endParaRPr lang="en-US" altLang="zh-TW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):</m:t>
                    </m:r>
                  </m:oMath>
                </a14:m>
                <a:r>
                  <a:rPr lang="zh-TW" altLang="en-US" dirty="0" smtClean="0"/>
                  <a:t>時間點</a:t>
                </a:r>
                <a:r>
                  <a:rPr lang="en-US" altLang="zh-TW" dirty="0" smtClean="0"/>
                  <a:t>t</a:t>
                </a:r>
                <a:r>
                  <a:rPr lang="zh-TW" altLang="en-US" dirty="0" smtClean="0"/>
                  <a:t>的即期利率</a:t>
                </a:r>
                <a:endParaRPr lang="en-US" altLang="zh-TW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num>
                      <m:den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zh-TW" altLang="en-US" dirty="0" smtClean="0"/>
                  <a:t>長期利率水準</a:t>
                </a:r>
                <a:endParaRPr lang="en-US" altLang="zh-TW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zh-TW" altLang="en-US" dirty="0" smtClean="0"/>
                  <a:t>均數複回歸率</a:t>
                </a:r>
                <a:endParaRPr lang="en-US" altLang="zh-TW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zh-TW" altLang="en-US" i="1" dirty="0">
                        <a:latin typeface="Cambria Math" panose="02040503050406030204" pitchFamily="18" charset="0"/>
                      </a:rPr>
                      <m:t>利率</m:t>
                    </m:r>
                  </m:oMath>
                </a14:m>
                <a:r>
                  <a:rPr lang="zh-TW" altLang="en-US" dirty="0" smtClean="0"/>
                  <a:t>的波動度</a:t>
                </a:r>
                <a:endParaRPr lang="en-US" altLang="zh-TW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zh-TW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zh-TW" altLang="en-US" dirty="0" smtClean="0"/>
                  <a:t>布朗運動</a:t>
                </a:r>
                <a:endParaRPr lang="en-US" altLang="zh-TW" dirty="0" smtClean="0"/>
              </a:p>
              <a:p>
                <a:pPr marL="0" indent="0">
                  <a:buNone/>
                </a:pPr>
                <a:r>
                  <a:rPr lang="en-US" altLang="zh-TW" dirty="0" smtClean="0"/>
                  <a:t/>
                </a:r>
                <a:br>
                  <a:rPr lang="en-US" altLang="zh-TW" dirty="0" smtClean="0"/>
                </a:b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02958" y="1314878"/>
                <a:ext cx="10515600" cy="5061207"/>
              </a:xfrm>
              <a:blipFill rotWithShape="0">
                <a:blip r:embed="rId2"/>
                <a:stretch>
                  <a:fillRect l="-1217" t="-277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6193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66271"/>
            <a:ext cx="10515600" cy="878789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利率與房價的正交化</a:t>
            </a:r>
            <a:endParaRPr lang="zh-TW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內容版面配置區 3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952368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zh-TW" altLang="en-US" dirty="0" smtClean="0"/>
                  <a:t>由於房價與利率具有相關性</a:t>
                </a:r>
                <a:r>
                  <a:rPr lang="en-US" altLang="zh-TW" dirty="0" smtClean="0"/>
                  <a:t>(</a:t>
                </a:r>
                <a:r>
                  <a:rPr lang="zh-TW" altLang="en-US" dirty="0" smtClean="0"/>
                  <a:t>相關係數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altLang="zh-TW" dirty="0" smtClean="0"/>
                  <a:t>)</a:t>
                </a:r>
                <a:endParaRPr lang="en-US" altLang="zh-TW" dirty="0"/>
              </a:p>
              <a:p>
                <a:r>
                  <a:rPr lang="zh-TW" altLang="en-US" dirty="0" smtClean="0"/>
                  <a:t>因此我們可以先將利率與房價的布朗運動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zh-TW" altLang="en-US" i="1">
                        <a:latin typeface="Cambria Math" panose="02040503050406030204" pitchFamily="18" charset="0"/>
                      </a:rPr>
                      <m:t>、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TW" altLang="en-US" dirty="0" smtClean="0"/>
                  <a:t>，透過</a:t>
                </a:r>
                <a:r>
                  <a:rPr lang="en-US" altLang="zh-TW" dirty="0" smtClean="0"/>
                  <a:t>Cholesky Decomposition</a:t>
                </a:r>
                <a:r>
                  <a:rPr lang="zh-TW" altLang="en-US" dirty="0" smtClean="0"/>
                  <a:t>改寫成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zh-TW" altLang="en-US" i="1">
                        <a:latin typeface="Cambria Math" panose="02040503050406030204" pitchFamily="18" charset="0"/>
                      </a:rPr>
                      <m:t>、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TW" altLang="en-US" dirty="0" smtClean="0"/>
                  <a:t>兩個獨立的布朗運動，再透過模擬此兩個隨機過程，回推房價與利率</a:t>
                </a:r>
                <a:endParaRPr lang="en-US" altLang="zh-TW" dirty="0" smtClean="0"/>
              </a:p>
              <a:p>
                <a:endParaRPr lang="en-US" altLang="zh-TW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ra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zh-TW" dirty="0" smtClean="0"/>
              </a:p>
              <a:p>
                <a:pPr marL="0" indent="0">
                  <a:buNone/>
                </a:pPr>
                <a:endParaRPr lang="zh-TW" altLang="en-US" dirty="0"/>
              </a:p>
            </p:txBody>
          </p:sp>
        </mc:Choice>
        <mc:Fallback xmlns="">
          <p:sp>
            <p:nvSpPr>
              <p:cNvPr id="4" name="內容版面配置區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952368"/>
                <a:ext cx="10515600" cy="4351338"/>
              </a:xfrm>
              <a:blipFill rotWithShape="0">
                <a:blip r:embed="rId2"/>
                <a:stretch>
                  <a:fillRect l="-1043" t="-2521" r="-458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0697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66271"/>
            <a:ext cx="10515600" cy="878789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利率與房價的正交化</a:t>
            </a:r>
            <a:endParaRPr lang="zh-TW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48975"/>
                <a:ext cx="10515600" cy="5003543"/>
              </a:xfrm>
            </p:spPr>
            <p:txBody>
              <a:bodyPr/>
              <a:lstStyle/>
              <a:p>
                <a:r>
                  <a:rPr lang="zh-TW" altLang="en-US" dirty="0" smtClean="0"/>
                  <a:t>房價</a:t>
                </a:r>
                <a:r>
                  <a:rPr lang="en-US" altLang="zh-TW" dirty="0" smtClean="0"/>
                  <a:t>:</a:t>
                </a:r>
                <a:r>
                  <a:rPr lang="zh-TW" alt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𝑑𝑙𝑛𝐻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bSup>
                          <m:sSubSup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𝑑𝑡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altLang="zh-TW" b="0" dirty="0" smtClean="0"/>
              </a:p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p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</m:ra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dirty="0" smtClean="0"/>
              </a:p>
              <a:p>
                <a:endParaRPr lang="en-US" altLang="zh-TW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𝑑𝑙𝑛𝐻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Sup>
                            <m:sSub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ra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𝑍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𝑙𝑛𝐻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𝑑𝑟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d>
                                  <m:d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𝛿</m:t>
                                </m:r>
                                <m:d>
                                  <m:d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sSubSup>
                                  <m:sSubSup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b>
                                  <m:sup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f>
                                  <m:f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  <m:d>
                                      <m:dPr>
                                        <m:ctrlP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num>
                                  <m:den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den>
                                </m:f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)]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b>
                                </m:sSub>
                                <m:rad>
                                  <m:radPr>
                                    <m:degHide m:val="on"/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sSup>
                                      <m:sSupPr>
                                        <m:ctrlP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  <m:t>𝜌</m:t>
                                        </m:r>
                                      </m:e>
                                      <m:sup>
                                        <m: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e>
                              <m:e>
                                <m:sSub>
                                  <m:sSub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b>
                                </m:s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e>
                                  <m:sub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Z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sSub>
                                  <m:sSub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48975"/>
                <a:ext cx="10515600" cy="5003543"/>
              </a:xfrm>
              <a:blipFill rotWithShape="0">
                <a:blip r:embed="rId2"/>
                <a:stretch>
                  <a:fillRect l="-1043" t="-24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字方塊 4"/>
          <p:cNvSpPr txBox="1"/>
          <p:nvPr/>
        </p:nvSpPr>
        <p:spPr>
          <a:xfrm>
            <a:off x="7661189" y="5634681"/>
            <a:ext cx="453081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500" dirty="0" smtClean="0"/>
              <a:t>↑我們想要對這邊下手，做出單位矩陣方便運算</a:t>
            </a:r>
            <a:endParaRPr lang="zh-TW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3132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251</Words>
  <Application>Microsoft Office PowerPoint</Application>
  <PresentationFormat>寬螢幕</PresentationFormat>
  <Paragraphs>130</Paragraphs>
  <Slides>17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3" baseType="lpstr">
      <vt:lpstr>新細明體</vt:lpstr>
      <vt:lpstr>Arial</vt:lpstr>
      <vt:lpstr>Calibri</vt:lpstr>
      <vt:lpstr>Calibri Light</vt:lpstr>
      <vt:lpstr>Cambria Math</vt:lpstr>
      <vt:lpstr>Office 佈景主題</vt:lpstr>
      <vt:lpstr>Reverse Mortgage</vt:lpstr>
      <vt:lpstr>反向房屋貸款 Reverse Mortgage(RM)</vt:lpstr>
      <vt:lpstr>反向房屋貸款 Reverse Mortgage(RM)</vt:lpstr>
      <vt:lpstr>反向房屋貸款 Reverse Mortgage(RM)</vt:lpstr>
      <vt:lpstr>房價模型</vt:lpstr>
      <vt:lpstr>房價模型</vt:lpstr>
      <vt:lpstr>利率模型</vt:lpstr>
      <vt:lpstr>利率與房價的正交化</vt:lpstr>
      <vt:lpstr>利率與房價的正交化</vt:lpstr>
      <vt:lpstr>PowerPoint 簡報</vt:lpstr>
      <vt:lpstr>PowerPoint 簡報</vt:lpstr>
      <vt:lpstr>PowerPoint 簡報</vt:lpstr>
      <vt:lpstr>X(t)的CRR model</vt:lpstr>
      <vt:lpstr>Y(t)的Hull-White Tree</vt:lpstr>
      <vt:lpstr>Y(t)的Hull-White Tree</vt:lpstr>
      <vt:lpstr>用X(t)、Y(t)計算房價H(t)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PHBeaT</dc:creator>
  <cp:lastModifiedBy>PHBeaT</cp:lastModifiedBy>
  <cp:revision>32</cp:revision>
  <dcterms:created xsi:type="dcterms:W3CDTF">2020-01-05T06:40:48Z</dcterms:created>
  <dcterms:modified xsi:type="dcterms:W3CDTF">2020-01-07T08:59:08Z</dcterms:modified>
</cp:coreProperties>
</file>